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351" r:id="rId2"/>
    <p:sldId id="316" r:id="rId3"/>
    <p:sldId id="386" r:id="rId4"/>
    <p:sldId id="387" r:id="rId5"/>
    <p:sldId id="388" r:id="rId6"/>
    <p:sldId id="389" r:id="rId7"/>
    <p:sldId id="390" r:id="rId8"/>
    <p:sldId id="356" r:id="rId9"/>
    <p:sldId id="358" r:id="rId10"/>
    <p:sldId id="359" r:id="rId11"/>
    <p:sldId id="392" r:id="rId12"/>
    <p:sldId id="393" r:id="rId13"/>
    <p:sldId id="360" r:id="rId14"/>
    <p:sldId id="361" r:id="rId15"/>
    <p:sldId id="376" r:id="rId16"/>
    <p:sldId id="381" r:id="rId17"/>
    <p:sldId id="345" r:id="rId18"/>
    <p:sldId id="362" r:id="rId19"/>
    <p:sldId id="348" r:id="rId20"/>
    <p:sldId id="391" r:id="rId21"/>
    <p:sldId id="306" r:id="rId22"/>
    <p:sldId id="346" r:id="rId23"/>
    <p:sldId id="382" r:id="rId24"/>
    <p:sldId id="339" r:id="rId25"/>
  </p:sldIdLst>
  <p:sldSz cx="5329238" cy="7561263"/>
  <p:notesSz cx="7099300" cy="10234613"/>
  <p:defaultTextStyle>
    <a:defPPr>
      <a:defRPr lang="de-DE"/>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382">
          <p15:clr>
            <a:srgbClr val="A4A3A4"/>
          </p15:clr>
        </p15:guide>
        <p15:guide id="2" pos="16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Gitternetz">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080" autoAdjust="0"/>
    <p:restoredTop sz="96405" autoAdjust="0"/>
  </p:normalViewPr>
  <p:slideViewPr>
    <p:cSldViewPr>
      <p:cViewPr varScale="1">
        <p:scale>
          <a:sx n="144" d="100"/>
          <a:sy n="144" d="100"/>
        </p:scale>
        <p:origin x="4272" y="120"/>
      </p:cViewPr>
      <p:guideLst>
        <p:guide orient="horz" pos="2382"/>
        <p:guide pos="167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2" d="100"/>
        <a:sy n="62"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9FF6AE52-BF9C-7946-BDC1-B25AED676462}" type="datetimeFigureOut">
              <a:rPr lang="de-DE" smtClean="0"/>
              <a:t>16.04.2025</a:t>
            </a:fld>
            <a:endParaRPr lang="de-DE"/>
          </a:p>
        </p:txBody>
      </p:sp>
      <p:sp>
        <p:nvSpPr>
          <p:cNvPr id="4" name="Fußzeilenplatzhalter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305B5ED9-0467-5B4D-A597-F6183BEE06BC}" type="slidenum">
              <a:rPr lang="de-DE" smtClean="0"/>
              <a:t>‹Nr.›</a:t>
            </a:fld>
            <a:endParaRPr lang="de-DE"/>
          </a:p>
        </p:txBody>
      </p:sp>
    </p:spTree>
    <p:extLst>
      <p:ext uri="{BB962C8B-B14F-4D97-AF65-F5344CB8AC3E}">
        <p14:creationId xmlns:p14="http://schemas.microsoft.com/office/powerpoint/2010/main" val="4344575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2"/>
            <a:ext cx="3076575" cy="511175"/>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p:cNvSpPr>
            <a:spLocks noGrp="1"/>
          </p:cNvSpPr>
          <p:nvPr>
            <p:ph type="dt" idx="1"/>
          </p:nvPr>
        </p:nvSpPr>
        <p:spPr>
          <a:xfrm>
            <a:off x="4021139" y="2"/>
            <a:ext cx="3076575" cy="511175"/>
          </a:xfrm>
          <a:prstGeom prst="rect">
            <a:avLst/>
          </a:prstGeom>
        </p:spPr>
        <p:txBody>
          <a:bodyPr vert="horz" lIns="91440" tIns="45720" rIns="91440" bIns="45720" rtlCol="0"/>
          <a:lstStyle>
            <a:lvl1pPr algn="r">
              <a:defRPr sz="1200"/>
            </a:lvl1pPr>
          </a:lstStyle>
          <a:p>
            <a:pPr>
              <a:defRPr/>
            </a:pPr>
            <a:fld id="{9CB1239E-B190-49F6-A92B-EC254FFDBEA3}" type="datetimeFigureOut">
              <a:rPr lang="de-DE"/>
              <a:pPr>
                <a:defRPr/>
              </a:pPr>
              <a:t>16.04.2025</a:t>
            </a:fld>
            <a:endParaRPr lang="de-DE"/>
          </a:p>
        </p:txBody>
      </p:sp>
      <p:sp>
        <p:nvSpPr>
          <p:cNvPr id="4" name="Folienbildplatzhalter 3"/>
          <p:cNvSpPr>
            <a:spLocks noGrp="1" noRot="1" noChangeAspect="1"/>
          </p:cNvSpPr>
          <p:nvPr>
            <p:ph type="sldImg" idx="2"/>
          </p:nvPr>
        </p:nvSpPr>
        <p:spPr>
          <a:xfrm>
            <a:off x="2197100" y="768350"/>
            <a:ext cx="2705100" cy="3836988"/>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709614" y="4860925"/>
            <a:ext cx="5680075" cy="4605338"/>
          </a:xfrm>
          <a:prstGeom prst="rect">
            <a:avLst/>
          </a:prstGeom>
        </p:spPr>
        <p:txBody>
          <a:bodyPr vert="horz" lIns="91440" tIns="45720" rIns="91440" bIns="45720"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1" y="9721852"/>
            <a:ext cx="3076575" cy="511175"/>
          </a:xfrm>
          <a:prstGeom prst="rect">
            <a:avLst/>
          </a:prstGeom>
        </p:spPr>
        <p:txBody>
          <a:bodyPr vert="horz" lIns="91440" tIns="45720" rIns="91440" bIns="45720" rtlCol="0" anchor="b"/>
          <a:lstStyle>
            <a:lvl1pPr algn="l">
              <a:defRPr sz="1200"/>
            </a:lvl1pPr>
          </a:lstStyle>
          <a:p>
            <a:pPr>
              <a:defRPr/>
            </a:pPr>
            <a:endParaRPr lang="de-DE"/>
          </a:p>
        </p:txBody>
      </p:sp>
      <p:sp>
        <p:nvSpPr>
          <p:cNvPr id="7" name="Foliennummernplatzhalter 6"/>
          <p:cNvSpPr>
            <a:spLocks noGrp="1"/>
          </p:cNvSpPr>
          <p:nvPr>
            <p:ph type="sldNum" sz="quarter" idx="5"/>
          </p:nvPr>
        </p:nvSpPr>
        <p:spPr>
          <a:xfrm>
            <a:off x="4021139" y="9721852"/>
            <a:ext cx="3076575" cy="511175"/>
          </a:xfrm>
          <a:prstGeom prst="rect">
            <a:avLst/>
          </a:prstGeom>
        </p:spPr>
        <p:txBody>
          <a:bodyPr vert="horz" lIns="91440" tIns="45720" rIns="91440" bIns="45720" rtlCol="0" anchor="b"/>
          <a:lstStyle>
            <a:lvl1pPr algn="r">
              <a:defRPr sz="1200"/>
            </a:lvl1pPr>
          </a:lstStyle>
          <a:p>
            <a:pPr>
              <a:defRPr/>
            </a:pPr>
            <a:fld id="{334E87DE-5CA9-4B32-B4BB-DAD9C0902C0A}" type="slidenum">
              <a:rPr lang="de-DE"/>
              <a:pPr>
                <a:defRPr/>
              </a:pPr>
              <a:t>‹Nr.›</a:t>
            </a:fld>
            <a:endParaRPr lang="de-DE"/>
          </a:p>
        </p:txBody>
      </p:sp>
    </p:spTree>
    <p:extLst>
      <p:ext uri="{BB962C8B-B14F-4D97-AF65-F5344CB8AC3E}">
        <p14:creationId xmlns:p14="http://schemas.microsoft.com/office/powerpoint/2010/main" val="20892650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p:cNvSpPr>
            <a:spLocks noGrp="1" noRot="1" noChangeAspect="1" noTextEdit="1"/>
          </p:cNvSpPr>
          <p:nvPr>
            <p:ph type="sldImg"/>
          </p:nvPr>
        </p:nvSpPr>
        <p:spPr bwMode="auto">
          <a:noFill/>
          <a:ln>
            <a:solidFill>
              <a:srgbClr val="000000"/>
            </a:solidFill>
            <a:miter lim="800000"/>
            <a:headEnd/>
            <a:tailEnd/>
          </a:ln>
        </p:spPr>
      </p:sp>
      <p:sp>
        <p:nvSpPr>
          <p:cNvPr id="3379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dirty="0"/>
          </a:p>
        </p:txBody>
      </p:sp>
      <p:sp>
        <p:nvSpPr>
          <p:cNvPr id="33796"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2B08B8C-5BA6-4F42-9069-0C04BA0D65C1}" type="slidenum">
              <a:rPr lang="de-DE" smtClean="0"/>
              <a:pPr/>
              <a:t>1</a:t>
            </a:fld>
            <a:endParaRPr lang="de-DE"/>
          </a:p>
        </p:txBody>
      </p:sp>
    </p:spTree>
    <p:extLst>
      <p:ext uri="{BB962C8B-B14F-4D97-AF65-F5344CB8AC3E}">
        <p14:creationId xmlns:p14="http://schemas.microsoft.com/office/powerpoint/2010/main" val="2163927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p:cNvSpPr>
            <a:spLocks noGrp="1" noRot="1" noChangeAspect="1" noTextEdit="1"/>
          </p:cNvSpPr>
          <p:nvPr>
            <p:ph type="sldImg"/>
          </p:nvPr>
        </p:nvSpPr>
        <p:spPr bwMode="auto">
          <a:noFill/>
          <a:ln>
            <a:solidFill>
              <a:srgbClr val="000000"/>
            </a:solidFill>
            <a:miter lim="800000"/>
            <a:headEnd/>
            <a:tailEnd/>
          </a:ln>
        </p:spPr>
      </p:sp>
      <p:sp>
        <p:nvSpPr>
          <p:cNvPr id="3379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dirty="0"/>
          </a:p>
        </p:txBody>
      </p:sp>
      <p:sp>
        <p:nvSpPr>
          <p:cNvPr id="33796"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2B08B8C-5BA6-4F42-9069-0C04BA0D65C1}" type="slidenum">
              <a:rPr lang="de-DE" smtClean="0"/>
              <a:pPr/>
              <a:t>2</a:t>
            </a:fld>
            <a:endParaRPr lang="de-DE"/>
          </a:p>
        </p:txBody>
      </p:sp>
    </p:spTree>
    <p:extLst>
      <p:ext uri="{BB962C8B-B14F-4D97-AF65-F5344CB8AC3E}">
        <p14:creationId xmlns:p14="http://schemas.microsoft.com/office/powerpoint/2010/main" val="3887917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p:cNvSpPr>
            <a:spLocks noGrp="1" noRot="1" noChangeAspect="1" noTextEdit="1"/>
          </p:cNvSpPr>
          <p:nvPr>
            <p:ph type="sldImg"/>
          </p:nvPr>
        </p:nvSpPr>
        <p:spPr bwMode="auto">
          <a:noFill/>
          <a:ln>
            <a:solidFill>
              <a:srgbClr val="000000"/>
            </a:solidFill>
            <a:miter lim="800000"/>
            <a:headEnd/>
            <a:tailEnd/>
          </a:ln>
        </p:spPr>
      </p:sp>
      <p:sp>
        <p:nvSpPr>
          <p:cNvPr id="3379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a:p>
        </p:txBody>
      </p:sp>
      <p:sp>
        <p:nvSpPr>
          <p:cNvPr id="33796"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2B08B8C-5BA6-4F42-9069-0C04BA0D65C1}" type="slidenum">
              <a:rPr lang="de-DE" smtClean="0"/>
              <a:pPr/>
              <a:t>5</a:t>
            </a:fld>
            <a:endParaRPr lang="de-DE"/>
          </a:p>
        </p:txBody>
      </p:sp>
    </p:spTree>
    <p:extLst>
      <p:ext uri="{BB962C8B-B14F-4D97-AF65-F5344CB8AC3E}">
        <p14:creationId xmlns:p14="http://schemas.microsoft.com/office/powerpoint/2010/main" val="1784301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lienbildplatzhalter 1"/>
          <p:cNvSpPr>
            <a:spLocks noGrp="1" noRot="1" noChangeAspect="1" noTextEdit="1"/>
          </p:cNvSpPr>
          <p:nvPr>
            <p:ph type="sldImg"/>
          </p:nvPr>
        </p:nvSpPr>
        <p:spPr bwMode="auto">
          <a:noFill/>
          <a:ln>
            <a:solidFill>
              <a:srgbClr val="000000"/>
            </a:solidFill>
            <a:miter lim="800000"/>
            <a:headEnd/>
            <a:tailEnd/>
          </a:ln>
        </p:spPr>
      </p:sp>
      <p:sp>
        <p:nvSpPr>
          <p:cNvPr id="225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DE"/>
          </a:p>
        </p:txBody>
      </p:sp>
      <p:sp>
        <p:nvSpPr>
          <p:cNvPr id="22532"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F3B24B-37CC-4A25-AC8F-738513D111D3}" type="slidenum">
              <a:rPr lang="de-DE" smtClean="0"/>
              <a:pPr/>
              <a:t>11</a:t>
            </a:fld>
            <a:endParaRPr lang="de-DE"/>
          </a:p>
        </p:txBody>
      </p:sp>
    </p:spTree>
    <p:extLst>
      <p:ext uri="{BB962C8B-B14F-4D97-AF65-F5344CB8AC3E}">
        <p14:creationId xmlns:p14="http://schemas.microsoft.com/office/powerpoint/2010/main" val="566984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p:cNvSpPr>
            <a:spLocks noGrp="1" noRot="1" noChangeAspect="1" noTextEdit="1"/>
          </p:cNvSpPr>
          <p:nvPr>
            <p:ph type="sldImg"/>
          </p:nvPr>
        </p:nvSpPr>
        <p:spPr bwMode="auto">
          <a:noFill/>
          <a:ln>
            <a:solidFill>
              <a:srgbClr val="000000"/>
            </a:solidFill>
            <a:miter lim="800000"/>
            <a:headEnd/>
            <a:tailEnd/>
          </a:ln>
        </p:spPr>
      </p:sp>
      <p:sp>
        <p:nvSpPr>
          <p:cNvPr id="23555"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DE"/>
          </a:p>
        </p:txBody>
      </p:sp>
      <p:sp>
        <p:nvSpPr>
          <p:cNvPr id="23556"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6EBC0D3-39CD-4E27-9CAC-31A60AB0E951}" type="slidenum">
              <a:rPr lang="de-DE" smtClean="0"/>
              <a:pPr/>
              <a:t>12</a:t>
            </a:fld>
            <a:endParaRPr lang="de-DE"/>
          </a:p>
        </p:txBody>
      </p:sp>
    </p:spTree>
    <p:extLst>
      <p:ext uri="{BB962C8B-B14F-4D97-AF65-F5344CB8AC3E}">
        <p14:creationId xmlns:p14="http://schemas.microsoft.com/office/powerpoint/2010/main" val="1917229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lienbildplatzhalter 1"/>
          <p:cNvSpPr>
            <a:spLocks noGrp="1" noRot="1" noChangeAspect="1" noTextEdit="1"/>
          </p:cNvSpPr>
          <p:nvPr>
            <p:ph type="sldImg"/>
          </p:nvPr>
        </p:nvSpPr>
        <p:spPr bwMode="auto">
          <a:noFill/>
          <a:ln>
            <a:solidFill>
              <a:srgbClr val="000000"/>
            </a:solidFill>
            <a:miter lim="800000"/>
            <a:headEnd/>
            <a:tailEnd/>
          </a:ln>
        </p:spPr>
      </p:sp>
      <p:sp>
        <p:nvSpPr>
          <p:cNvPr id="29699"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DE"/>
          </a:p>
        </p:txBody>
      </p:sp>
      <p:sp>
        <p:nvSpPr>
          <p:cNvPr id="29700"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5D7E0C-4E30-4DFD-B1FB-043EB94F012B}" type="slidenum">
              <a:rPr lang="de-DE" smtClean="0"/>
              <a:pPr/>
              <a:t>19</a:t>
            </a:fld>
            <a:endParaRPr lang="de-DE"/>
          </a:p>
        </p:txBody>
      </p:sp>
    </p:spTree>
    <p:extLst>
      <p:ext uri="{BB962C8B-B14F-4D97-AF65-F5344CB8AC3E}">
        <p14:creationId xmlns:p14="http://schemas.microsoft.com/office/powerpoint/2010/main" val="2060683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lienbildplatzhalter 1"/>
          <p:cNvSpPr>
            <a:spLocks noGrp="1" noRot="1" noChangeAspect="1" noTextEdit="1"/>
          </p:cNvSpPr>
          <p:nvPr>
            <p:ph type="sldImg"/>
          </p:nvPr>
        </p:nvSpPr>
        <p:spPr bwMode="auto">
          <a:noFill/>
          <a:ln>
            <a:solidFill>
              <a:srgbClr val="000000"/>
            </a:solidFill>
            <a:miter lim="800000"/>
            <a:headEnd/>
            <a:tailEnd/>
          </a:ln>
        </p:spPr>
      </p:sp>
      <p:sp>
        <p:nvSpPr>
          <p:cNvPr id="29699"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DE"/>
          </a:p>
        </p:txBody>
      </p:sp>
      <p:sp>
        <p:nvSpPr>
          <p:cNvPr id="29700"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5D7E0C-4E30-4DFD-B1FB-043EB94F012B}" type="slidenum">
              <a:rPr lang="de-DE" smtClean="0"/>
              <a:pPr/>
              <a:t>22</a:t>
            </a:fld>
            <a:endParaRPr lang="de-DE"/>
          </a:p>
        </p:txBody>
      </p:sp>
    </p:spTree>
    <p:extLst>
      <p:ext uri="{BB962C8B-B14F-4D97-AF65-F5344CB8AC3E}">
        <p14:creationId xmlns:p14="http://schemas.microsoft.com/office/powerpoint/2010/main" val="3762904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399693" y="2348893"/>
            <a:ext cx="4529852" cy="1620771"/>
          </a:xfrm>
        </p:spPr>
        <p:txBody>
          <a:bodyPr/>
          <a:lstStyle/>
          <a:p>
            <a:r>
              <a:rPr lang="de-DE"/>
              <a:t>Titelmasterformat durch Klicken bearbeiten</a:t>
            </a:r>
          </a:p>
        </p:txBody>
      </p:sp>
      <p:sp>
        <p:nvSpPr>
          <p:cNvPr id="3" name="Untertitel 2"/>
          <p:cNvSpPr>
            <a:spLocks noGrp="1"/>
          </p:cNvSpPr>
          <p:nvPr>
            <p:ph type="subTitle" idx="1"/>
          </p:nvPr>
        </p:nvSpPr>
        <p:spPr>
          <a:xfrm>
            <a:off x="799386" y="4284716"/>
            <a:ext cx="3730467" cy="193232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vl1pPr>
          </a:lstStyle>
          <a:p>
            <a:pPr>
              <a:defRPr/>
            </a:pPr>
            <a:fld id="{AC35C2B1-7CCE-4940-8149-0679756FECE8}" type="datetime1">
              <a:rPr lang="de-DE"/>
              <a:pPr>
                <a:defRPr/>
              </a:pPr>
              <a:t>16.04.2025</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6028B185-D311-4728-ADC6-613611F84B40}" type="slidenum">
              <a:rPr lang="de-DE"/>
              <a:pPr>
                <a:defRPr/>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FFFE4226-821F-4235-AB58-F077C27876A5}" type="datetime1">
              <a:rPr lang="de-DE"/>
              <a:pPr>
                <a:defRPr/>
              </a:pPr>
              <a:t>16.04.2025</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2CC35EA8-0A22-4E08-AA2C-36A74CD936E7}" type="slidenum">
              <a:rPr lang="de-DE"/>
              <a:pPr>
                <a:defRPr/>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3863697" y="302802"/>
            <a:ext cx="1199079" cy="645157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266462" y="302802"/>
            <a:ext cx="3508415" cy="6451578"/>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A35A0685-D0FB-4FCC-AD4C-755C2134716D}" type="datetime1">
              <a:rPr lang="de-DE"/>
              <a:pPr>
                <a:defRPr/>
              </a:pPr>
              <a:t>16.04.2025</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623889B4-E33F-4DCC-8576-D0AE4124716D}" type="slidenum">
              <a:rPr lang="de-DE"/>
              <a:pPr>
                <a:defRPr/>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7DBE5AEA-8481-446B-BD59-B66167250A0E}" type="datetime1">
              <a:rPr lang="de-DE"/>
              <a:pPr>
                <a:defRPr/>
              </a:pPr>
              <a:t>16.04.2025</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89F87ED7-FB72-449E-A43C-ECD7F6D984CA}" type="slidenum">
              <a:rPr lang="de-DE"/>
              <a:pPr>
                <a:defRPr/>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20973" y="4858812"/>
            <a:ext cx="4529852" cy="1501751"/>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420973" y="3204786"/>
            <a:ext cx="4529852" cy="165402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0683FFB0-4984-4990-8AC4-2F19FD7DEF0B}" type="datetime1">
              <a:rPr lang="de-DE"/>
              <a:pPr>
                <a:defRPr/>
              </a:pPr>
              <a:t>16.04.2025</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A4A587C0-08C8-4056-BC9D-C7AA30FD2BC6}" type="slidenum">
              <a:rPr lang="de-DE"/>
              <a:pPr>
                <a:defRPr/>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266462" y="1764295"/>
            <a:ext cx="2353747" cy="49900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2709029" y="1764295"/>
            <a:ext cx="2353747" cy="49900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p:cNvSpPr>
            <a:spLocks noGrp="1"/>
          </p:cNvSpPr>
          <p:nvPr>
            <p:ph type="dt" sz="half" idx="10"/>
          </p:nvPr>
        </p:nvSpPr>
        <p:spPr/>
        <p:txBody>
          <a:bodyPr/>
          <a:lstStyle>
            <a:lvl1pPr>
              <a:defRPr/>
            </a:lvl1pPr>
          </a:lstStyle>
          <a:p>
            <a:pPr>
              <a:defRPr/>
            </a:pPr>
            <a:fld id="{872D1D51-5138-47B6-BC52-C0C72F916B4F}" type="datetime1">
              <a:rPr lang="de-DE"/>
              <a:pPr>
                <a:defRPr/>
              </a:pPr>
              <a:t>16.04.2025</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31ECA2DD-20C0-4B43-A2FD-C3616ADA583B}" type="slidenum">
              <a:rPr lang="de-DE"/>
              <a:pPr>
                <a:defRPr/>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266462" y="1692533"/>
            <a:ext cx="2354672" cy="70536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266462" y="2397901"/>
            <a:ext cx="2354672" cy="435647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2707179" y="1692533"/>
            <a:ext cx="2355597" cy="70536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2707179" y="2397901"/>
            <a:ext cx="2355597" cy="435647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p:cNvSpPr>
            <a:spLocks noGrp="1"/>
          </p:cNvSpPr>
          <p:nvPr>
            <p:ph type="dt" sz="half" idx="10"/>
          </p:nvPr>
        </p:nvSpPr>
        <p:spPr/>
        <p:txBody>
          <a:bodyPr/>
          <a:lstStyle>
            <a:lvl1pPr>
              <a:defRPr/>
            </a:lvl1pPr>
          </a:lstStyle>
          <a:p>
            <a:pPr>
              <a:defRPr/>
            </a:pPr>
            <a:fld id="{4AB194DD-9998-4505-A506-F22565435F86}" type="datetime1">
              <a:rPr lang="de-DE"/>
              <a:pPr>
                <a:defRPr/>
              </a:pPr>
              <a:t>16.04.2025</a:t>
            </a:fld>
            <a:endParaRPr lang="de-DE"/>
          </a:p>
        </p:txBody>
      </p:sp>
      <p:sp>
        <p:nvSpPr>
          <p:cNvPr id="8" name="Fußzeilenplatzhalter 4"/>
          <p:cNvSpPr>
            <a:spLocks noGrp="1"/>
          </p:cNvSpPr>
          <p:nvPr>
            <p:ph type="ftr" sz="quarter" idx="11"/>
          </p:nvPr>
        </p:nvSpPr>
        <p:spPr/>
        <p:txBody>
          <a:bodyPr/>
          <a:lstStyle>
            <a:lvl1pPr>
              <a:defRPr/>
            </a:lvl1pPr>
          </a:lstStyle>
          <a:p>
            <a:pPr>
              <a:defRPr/>
            </a:pPr>
            <a:endParaRPr lang="de-DE"/>
          </a:p>
        </p:txBody>
      </p:sp>
      <p:sp>
        <p:nvSpPr>
          <p:cNvPr id="9" name="Foliennummernplatzhalter 5"/>
          <p:cNvSpPr>
            <a:spLocks noGrp="1"/>
          </p:cNvSpPr>
          <p:nvPr>
            <p:ph type="sldNum" sz="quarter" idx="12"/>
          </p:nvPr>
        </p:nvSpPr>
        <p:spPr/>
        <p:txBody>
          <a:bodyPr/>
          <a:lstStyle>
            <a:lvl1pPr>
              <a:defRPr/>
            </a:lvl1pPr>
          </a:lstStyle>
          <a:p>
            <a:pPr>
              <a:defRPr/>
            </a:pPr>
            <a:fld id="{372A7D89-1522-4FD4-9A40-096D0A759DD4}" type="slidenum">
              <a:rPr lang="de-DE"/>
              <a:pPr>
                <a:defRPr/>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p:cNvSpPr>
            <a:spLocks noGrp="1"/>
          </p:cNvSpPr>
          <p:nvPr>
            <p:ph type="dt" sz="half" idx="10"/>
          </p:nvPr>
        </p:nvSpPr>
        <p:spPr/>
        <p:txBody>
          <a:bodyPr/>
          <a:lstStyle>
            <a:lvl1pPr>
              <a:defRPr/>
            </a:lvl1pPr>
          </a:lstStyle>
          <a:p>
            <a:pPr>
              <a:defRPr/>
            </a:pPr>
            <a:fld id="{8D297958-1975-4E60-BB03-25B2D96E9894}" type="datetime1">
              <a:rPr lang="de-DE"/>
              <a:pPr>
                <a:defRPr/>
              </a:pPr>
              <a:t>16.04.2025</a:t>
            </a:fld>
            <a:endParaRPr lang="de-DE"/>
          </a:p>
        </p:txBody>
      </p:sp>
      <p:sp>
        <p:nvSpPr>
          <p:cNvPr id="4" name="Fußzeilenplatzhalter 4"/>
          <p:cNvSpPr>
            <a:spLocks noGrp="1"/>
          </p:cNvSpPr>
          <p:nvPr>
            <p:ph type="ftr" sz="quarter" idx="11"/>
          </p:nvPr>
        </p:nvSpPr>
        <p:spPr/>
        <p:txBody>
          <a:bodyPr/>
          <a:lstStyle>
            <a:lvl1pPr>
              <a:defRPr/>
            </a:lvl1pPr>
          </a:lstStyle>
          <a:p>
            <a:pPr>
              <a:defRPr/>
            </a:pPr>
            <a:endParaRPr lang="de-DE"/>
          </a:p>
        </p:txBody>
      </p:sp>
      <p:sp>
        <p:nvSpPr>
          <p:cNvPr id="5" name="Foliennummernplatzhalter 5"/>
          <p:cNvSpPr>
            <a:spLocks noGrp="1"/>
          </p:cNvSpPr>
          <p:nvPr>
            <p:ph type="sldNum" sz="quarter" idx="12"/>
          </p:nvPr>
        </p:nvSpPr>
        <p:spPr/>
        <p:txBody>
          <a:bodyPr/>
          <a:lstStyle>
            <a:lvl1pPr>
              <a:defRPr/>
            </a:lvl1pPr>
          </a:lstStyle>
          <a:p>
            <a:pPr>
              <a:defRPr/>
            </a:pPr>
            <a:fld id="{5A88C801-DF73-4912-A306-2BB3C6203B0F}" type="slidenum">
              <a:rPr lang="de-DE"/>
              <a:pPr>
                <a:defRPr/>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8732D734-EBFB-4A57-8065-278030115C13}" type="datetime1">
              <a:rPr lang="de-DE"/>
              <a:pPr>
                <a:defRPr/>
              </a:pPr>
              <a:t>16.04.2025</a:t>
            </a:fld>
            <a:endParaRPr lang="de-DE"/>
          </a:p>
        </p:txBody>
      </p:sp>
      <p:sp>
        <p:nvSpPr>
          <p:cNvPr id="3" name="Fußzeilenplatzhalter 4"/>
          <p:cNvSpPr>
            <a:spLocks noGrp="1"/>
          </p:cNvSpPr>
          <p:nvPr>
            <p:ph type="ftr" sz="quarter" idx="11"/>
          </p:nvPr>
        </p:nvSpPr>
        <p:spPr/>
        <p:txBody>
          <a:bodyPr/>
          <a:lstStyle>
            <a:lvl1pPr>
              <a:defRPr/>
            </a:lvl1pPr>
          </a:lstStyle>
          <a:p>
            <a:pPr>
              <a:defRPr/>
            </a:pPr>
            <a:endParaRPr lang="de-DE"/>
          </a:p>
        </p:txBody>
      </p:sp>
      <p:sp>
        <p:nvSpPr>
          <p:cNvPr id="4" name="Foliennummernplatzhalter 5"/>
          <p:cNvSpPr>
            <a:spLocks noGrp="1"/>
          </p:cNvSpPr>
          <p:nvPr>
            <p:ph type="sldNum" sz="quarter" idx="12"/>
          </p:nvPr>
        </p:nvSpPr>
        <p:spPr/>
        <p:txBody>
          <a:bodyPr/>
          <a:lstStyle>
            <a:lvl1pPr>
              <a:defRPr/>
            </a:lvl1pPr>
          </a:lstStyle>
          <a:p>
            <a:pPr>
              <a:defRPr/>
            </a:pPr>
            <a:fld id="{9AE52F3E-4454-4CA5-9608-0AFC137572A9}" type="slidenum">
              <a:rPr lang="de-DE"/>
              <a:pPr>
                <a:defRPr/>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66462" y="301050"/>
            <a:ext cx="1753283" cy="1281214"/>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2083584" y="301051"/>
            <a:ext cx="2979192" cy="645332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266462" y="1582265"/>
            <a:ext cx="1753283" cy="517211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2F4B218F-47AC-457F-B3A3-9C9A6F987A2F}" type="datetime1">
              <a:rPr lang="de-DE"/>
              <a:pPr>
                <a:defRPr/>
              </a:pPr>
              <a:t>16.04.2025</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2F43509A-77C2-43AF-8C71-9793CAD4DF25}" type="slidenum">
              <a:rPr lang="de-DE"/>
              <a:pPr>
                <a:defRPr/>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4568" y="5292884"/>
            <a:ext cx="3197543" cy="624855"/>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044568" y="675613"/>
            <a:ext cx="3197543" cy="453675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044568" y="5917739"/>
            <a:ext cx="3197543" cy="88739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7F416150-813A-4DC3-96C4-38AFA6CB284C}" type="datetime1">
              <a:rPr lang="de-DE"/>
              <a:pPr>
                <a:defRPr/>
              </a:pPr>
              <a:t>16.04.2025</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1275AFDC-E2EA-44EF-BA2D-57BFA8BC9BF2}" type="slidenum">
              <a:rPr lang="de-DE"/>
              <a:pPr>
                <a:defRPr/>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266700" y="303213"/>
            <a:ext cx="4795838" cy="12604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1027" name="Textplatzhalter 2"/>
          <p:cNvSpPr>
            <a:spLocks noGrp="1"/>
          </p:cNvSpPr>
          <p:nvPr>
            <p:ph type="body" idx="1"/>
          </p:nvPr>
        </p:nvSpPr>
        <p:spPr bwMode="auto">
          <a:xfrm>
            <a:off x="266700" y="1763713"/>
            <a:ext cx="4795838" cy="4991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266700" y="7008813"/>
            <a:ext cx="1243013" cy="401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FBC8E15-7A52-4108-B4F8-0E19E7A7DFD4}" type="datetime1">
              <a:rPr lang="de-DE"/>
              <a:pPr>
                <a:defRPr/>
              </a:pPr>
              <a:t>16.04.2025</a:t>
            </a:fld>
            <a:endParaRPr lang="de-DE"/>
          </a:p>
        </p:txBody>
      </p:sp>
      <p:sp>
        <p:nvSpPr>
          <p:cNvPr id="5" name="Fußzeilenplatzhalter 4"/>
          <p:cNvSpPr>
            <a:spLocks noGrp="1"/>
          </p:cNvSpPr>
          <p:nvPr>
            <p:ph type="ftr" sz="quarter" idx="3"/>
          </p:nvPr>
        </p:nvSpPr>
        <p:spPr>
          <a:xfrm>
            <a:off x="1820863" y="7008813"/>
            <a:ext cx="1687512" cy="401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de-DE"/>
          </a:p>
        </p:txBody>
      </p:sp>
      <p:sp>
        <p:nvSpPr>
          <p:cNvPr id="6" name="Foliennummernplatzhalter 5"/>
          <p:cNvSpPr>
            <a:spLocks noGrp="1"/>
          </p:cNvSpPr>
          <p:nvPr>
            <p:ph type="sldNum" sz="quarter" idx="4"/>
          </p:nvPr>
        </p:nvSpPr>
        <p:spPr>
          <a:xfrm>
            <a:off x="3819525" y="7008813"/>
            <a:ext cx="1243013" cy="401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5E8C294-3C54-41D7-91BD-CEF645943AB7}"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7.xml"/><Relationship Id="rId5" Type="http://schemas.openxmlformats.org/officeDocument/2006/relationships/image" Target="../media/image22.emf"/><Relationship Id="rId4" Type="http://schemas.openxmlformats.org/officeDocument/2006/relationships/image" Target="../media/image35.sv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9" name="Rectangle 22"/>
          <p:cNvSpPr>
            <a:spLocks noChangeArrowheads="1"/>
          </p:cNvSpPr>
          <p:nvPr/>
        </p:nvSpPr>
        <p:spPr bwMode="auto">
          <a:xfrm>
            <a:off x="0" y="0"/>
            <a:ext cx="5329238" cy="0"/>
          </a:xfrm>
          <a:prstGeom prst="rect">
            <a:avLst/>
          </a:prstGeom>
          <a:noFill/>
          <a:ln w="9525" algn="ctr">
            <a:noFill/>
            <a:miter lim="800000"/>
            <a:headEnd/>
            <a:tailEnd/>
          </a:ln>
        </p:spPr>
        <p:txBody>
          <a:bodyPr wrap="none" anchor="ctr">
            <a:spAutoFit/>
          </a:bodyPr>
          <a:lstStyle/>
          <a:p>
            <a:endParaRPr lang="de-DE"/>
          </a:p>
        </p:txBody>
      </p:sp>
      <p:sp>
        <p:nvSpPr>
          <p:cNvPr id="18451" name="Rectangle 24"/>
          <p:cNvSpPr>
            <a:spLocks noChangeArrowheads="1"/>
          </p:cNvSpPr>
          <p:nvPr/>
        </p:nvSpPr>
        <p:spPr bwMode="auto">
          <a:xfrm>
            <a:off x="0" y="0"/>
            <a:ext cx="5329238" cy="0"/>
          </a:xfrm>
          <a:prstGeom prst="rect">
            <a:avLst/>
          </a:prstGeom>
          <a:noFill/>
          <a:ln w="9525" algn="ctr">
            <a:noFill/>
            <a:miter lim="800000"/>
            <a:headEnd/>
            <a:tailEnd/>
          </a:ln>
        </p:spPr>
        <p:txBody>
          <a:bodyPr wrap="none" anchor="ctr">
            <a:spAutoFit/>
          </a:bodyPr>
          <a:lstStyle/>
          <a:p>
            <a:endParaRPr lang="de-DE"/>
          </a:p>
        </p:txBody>
      </p:sp>
      <p:sp>
        <p:nvSpPr>
          <p:cNvPr id="18453" name="Rectangle 26"/>
          <p:cNvSpPr>
            <a:spLocks noChangeArrowheads="1"/>
          </p:cNvSpPr>
          <p:nvPr/>
        </p:nvSpPr>
        <p:spPr bwMode="auto">
          <a:xfrm>
            <a:off x="0" y="0"/>
            <a:ext cx="5329238" cy="0"/>
          </a:xfrm>
          <a:prstGeom prst="rect">
            <a:avLst/>
          </a:prstGeom>
          <a:noFill/>
          <a:ln w="9525" algn="ctr">
            <a:noFill/>
            <a:miter lim="800000"/>
            <a:headEnd/>
            <a:tailEnd/>
          </a:ln>
        </p:spPr>
        <p:txBody>
          <a:bodyPr wrap="none" anchor="ctr">
            <a:spAutoFit/>
          </a:bodyPr>
          <a:lstStyle/>
          <a:p>
            <a:endParaRPr lang="de-DE"/>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657" y="-89148"/>
            <a:ext cx="5342798" cy="75427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feld 1"/>
          <p:cNvSpPr txBox="1"/>
          <p:nvPr/>
        </p:nvSpPr>
        <p:spPr>
          <a:xfrm>
            <a:off x="-35609" y="3038073"/>
            <a:ext cx="5328915" cy="369332"/>
          </a:xfrm>
          <a:prstGeom prst="rect">
            <a:avLst/>
          </a:prstGeom>
          <a:solidFill>
            <a:schemeClr val="bg1"/>
          </a:solidFill>
        </p:spPr>
        <p:txBody>
          <a:bodyPr wrap="square" rtlCol="0">
            <a:spAutoFit/>
          </a:bodyPr>
          <a:lstStyle/>
          <a:p>
            <a:r>
              <a:rPr lang="de-DE" b="1" dirty="0">
                <a:latin typeface="Mulish" pitchFamily="2" charset="77"/>
              </a:rPr>
              <a:t>Samstag, 19. April 2025</a:t>
            </a:r>
          </a:p>
        </p:txBody>
      </p:sp>
      <p:sp>
        <p:nvSpPr>
          <p:cNvPr id="4" name="Textfeld 3"/>
          <p:cNvSpPr txBox="1"/>
          <p:nvPr/>
        </p:nvSpPr>
        <p:spPr>
          <a:xfrm>
            <a:off x="7097" y="2649989"/>
            <a:ext cx="5329238" cy="307777"/>
          </a:xfrm>
          <a:prstGeom prst="rect">
            <a:avLst/>
          </a:prstGeom>
          <a:solidFill>
            <a:schemeClr val="bg1"/>
          </a:solidFill>
        </p:spPr>
        <p:txBody>
          <a:bodyPr wrap="square" rtlCol="0">
            <a:spAutoFit/>
          </a:bodyPr>
          <a:lstStyle/>
          <a:p>
            <a:r>
              <a:rPr lang="de-DE" sz="1400" b="1" dirty="0">
                <a:latin typeface="Mulish" pitchFamily="2" charset="77"/>
              </a:rPr>
              <a:t>  Nr. 14	30. Spieltag Landesliga Mitte	Saison 2024/25</a:t>
            </a:r>
          </a:p>
        </p:txBody>
      </p:sp>
      <p:sp>
        <p:nvSpPr>
          <p:cNvPr id="10" name="Textfeld 9"/>
          <p:cNvSpPr txBox="1"/>
          <p:nvPr/>
        </p:nvSpPr>
        <p:spPr>
          <a:xfrm>
            <a:off x="1720673" y="12488"/>
            <a:ext cx="3555481" cy="861774"/>
          </a:xfrm>
          <a:prstGeom prst="rect">
            <a:avLst/>
          </a:prstGeom>
          <a:solidFill>
            <a:schemeClr val="bg1"/>
          </a:solidFill>
        </p:spPr>
        <p:txBody>
          <a:bodyPr wrap="square" rtlCol="0" anchor="ctr">
            <a:spAutoFit/>
          </a:bodyPr>
          <a:lstStyle/>
          <a:p>
            <a:pPr algn="ctr"/>
            <a:r>
              <a:rPr lang="de-DE" sz="3200" dirty="0">
                <a:latin typeface="Mulish" pitchFamily="2" charset="77"/>
                <a:cs typeface="Times New Roman" pitchFamily="18" charset="0"/>
              </a:rPr>
              <a:t>Landesliga Mitte</a:t>
            </a:r>
            <a:br>
              <a:rPr lang="de-DE" sz="2800" dirty="0">
                <a:latin typeface="Mulish" pitchFamily="2" charset="77"/>
                <a:cs typeface="Times New Roman" pitchFamily="18" charset="0"/>
              </a:rPr>
            </a:br>
            <a:endParaRPr lang="de-DE" dirty="0">
              <a:latin typeface="Mulish" pitchFamily="2" charset="77"/>
              <a:cs typeface="Times New Roman" pitchFamily="18" charset="0"/>
            </a:endParaRPr>
          </a:p>
        </p:txBody>
      </p:sp>
      <p:sp>
        <p:nvSpPr>
          <p:cNvPr id="6" name="Textfeld 5">
            <a:extLst>
              <a:ext uri="{FF2B5EF4-FFF2-40B4-BE49-F238E27FC236}">
                <a16:creationId xmlns:a16="http://schemas.microsoft.com/office/drawing/2014/main" id="{51F1E20F-FC47-E4C9-9166-7BEA14A82408}"/>
              </a:ext>
            </a:extLst>
          </p:cNvPr>
          <p:cNvSpPr txBox="1"/>
          <p:nvPr/>
        </p:nvSpPr>
        <p:spPr>
          <a:xfrm>
            <a:off x="145944" y="3444421"/>
            <a:ext cx="5037349" cy="1831271"/>
          </a:xfrm>
          <a:prstGeom prst="rect">
            <a:avLst/>
          </a:prstGeom>
          <a:solidFill>
            <a:schemeClr val="bg1"/>
          </a:solidFill>
          <a:ln w="9525">
            <a:solidFill>
              <a:schemeClr val="tx1"/>
            </a:solidFill>
          </a:ln>
        </p:spPr>
        <p:txBody>
          <a:bodyPr wrap="square" rtlCol="0">
            <a:spAutoFit/>
          </a:bodyPr>
          <a:lstStyle/>
          <a:p>
            <a:r>
              <a:rPr lang="de-DE" sz="2500" b="1" dirty="0">
                <a:latin typeface="Mulish" pitchFamily="2" charset="77"/>
              </a:rPr>
              <a:t>FC DINGOLFING </a:t>
            </a:r>
          </a:p>
          <a:p>
            <a:r>
              <a:rPr lang="de-DE" sz="2500" b="1" dirty="0">
                <a:latin typeface="Mulish" pitchFamily="2" charset="77"/>
              </a:rPr>
              <a:t>gegen</a:t>
            </a:r>
            <a:r>
              <a:rPr lang="de-DE" sz="2500" dirty="0">
                <a:latin typeface="Mulish" pitchFamily="2" charset="77"/>
              </a:rPr>
              <a:t> </a:t>
            </a:r>
          </a:p>
          <a:p>
            <a:r>
              <a:rPr lang="de-DE" sz="2500" b="1" dirty="0">
                <a:latin typeface="Mulish" pitchFamily="2" charset="77"/>
              </a:rPr>
              <a:t>FC Sturm Hauzenberg</a:t>
            </a:r>
          </a:p>
          <a:p>
            <a:endParaRPr lang="de-DE" sz="2000" dirty="0">
              <a:latin typeface="Mulish" pitchFamily="2" charset="77"/>
            </a:endParaRPr>
          </a:p>
          <a:p>
            <a:endParaRPr lang="de-DE" dirty="0">
              <a:latin typeface="Mulish" pitchFamily="2" charset="77"/>
            </a:endParaRPr>
          </a:p>
        </p:txBody>
      </p:sp>
      <p:sp>
        <p:nvSpPr>
          <p:cNvPr id="7" name="Rechteck 6">
            <a:extLst>
              <a:ext uri="{FF2B5EF4-FFF2-40B4-BE49-F238E27FC236}">
                <a16:creationId xmlns:a16="http://schemas.microsoft.com/office/drawing/2014/main" id="{5FBBDE29-D478-114B-6224-4B78D8C7A414}"/>
              </a:ext>
            </a:extLst>
          </p:cNvPr>
          <p:cNvSpPr/>
          <p:nvPr/>
        </p:nvSpPr>
        <p:spPr>
          <a:xfrm>
            <a:off x="2160563" y="6501336"/>
            <a:ext cx="1651076" cy="3804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descr="Ein Bild, das Logo, Symbol, Markenzeichen, Schrift enthält.&#10;&#10;Automatisch generierte Beschreibung">
            <a:extLst>
              <a:ext uri="{FF2B5EF4-FFF2-40B4-BE49-F238E27FC236}">
                <a16:creationId xmlns:a16="http://schemas.microsoft.com/office/drawing/2014/main" id="{8D537F25-87C5-994D-ED8D-3391D009A5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6849" y="1406858"/>
            <a:ext cx="1243131" cy="1243131"/>
          </a:xfrm>
          <a:prstGeom prst="rect">
            <a:avLst/>
          </a:prstGeom>
        </p:spPr>
      </p:pic>
    </p:spTree>
    <p:extLst>
      <p:ext uri="{BB962C8B-B14F-4D97-AF65-F5344CB8AC3E}">
        <p14:creationId xmlns:p14="http://schemas.microsoft.com/office/powerpoint/2010/main" val="3897132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957879" y="3409430"/>
            <a:ext cx="3413479" cy="27699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de-DE" sz="1200" dirty="0"/>
              <a:t>Wir wünschen dem FC Dingolfing viel Erfolg</a:t>
            </a:r>
          </a:p>
        </p:txBody>
      </p:sp>
      <p:pic>
        <p:nvPicPr>
          <p:cNvPr id="5" name="Grafik 1" descr="csu-logo-4c_pos-web"/>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8515" y="348250"/>
            <a:ext cx="2070230" cy="648072"/>
          </a:xfrm>
          <a:prstGeom prst="rect">
            <a:avLst/>
          </a:prstGeom>
          <a:noFill/>
          <a:ln>
            <a:noFill/>
          </a:ln>
        </p:spPr>
      </p:pic>
      <p:pic>
        <p:nvPicPr>
          <p:cNvPr id="2" name="Grafik 1">
            <a:extLst>
              <a:ext uri="{FF2B5EF4-FFF2-40B4-BE49-F238E27FC236}">
                <a16:creationId xmlns:a16="http://schemas.microsoft.com/office/drawing/2014/main" id="{81E9C13C-0954-8C4B-BB7B-08393A03F173}"/>
              </a:ext>
            </a:extLst>
          </p:cNvPr>
          <p:cNvPicPr>
            <a:picLocks noChangeAspect="1"/>
          </p:cNvPicPr>
          <p:nvPr/>
        </p:nvPicPr>
        <p:blipFill>
          <a:blip r:embed="rId3"/>
          <a:stretch>
            <a:fillRect/>
          </a:stretch>
        </p:blipFill>
        <p:spPr>
          <a:xfrm>
            <a:off x="72169" y="3708623"/>
            <a:ext cx="5184899" cy="3701657"/>
          </a:xfrm>
          <a:prstGeom prst="rect">
            <a:avLst/>
          </a:prstGeom>
        </p:spPr>
      </p:pic>
      <p:pic>
        <p:nvPicPr>
          <p:cNvPr id="6" name="Grafik 5">
            <a:extLst>
              <a:ext uri="{FF2B5EF4-FFF2-40B4-BE49-F238E27FC236}">
                <a16:creationId xmlns:a16="http://schemas.microsoft.com/office/drawing/2014/main" id="{0D225E57-A1EC-E7E0-FF7E-515F3835484A}"/>
              </a:ext>
            </a:extLst>
          </p:cNvPr>
          <p:cNvPicPr>
            <a:picLocks noChangeAspect="1"/>
          </p:cNvPicPr>
          <p:nvPr/>
        </p:nvPicPr>
        <p:blipFill>
          <a:blip r:embed="rId4"/>
          <a:stretch>
            <a:fillRect/>
          </a:stretch>
        </p:blipFill>
        <p:spPr>
          <a:xfrm>
            <a:off x="957879" y="996322"/>
            <a:ext cx="3413479" cy="2413108"/>
          </a:xfrm>
          <a:prstGeom prst="rect">
            <a:avLst/>
          </a:prstGeom>
        </p:spPr>
      </p:pic>
    </p:spTree>
    <p:extLst>
      <p:ext uri="{BB962C8B-B14F-4D97-AF65-F5344CB8AC3E}">
        <p14:creationId xmlns:p14="http://schemas.microsoft.com/office/powerpoint/2010/main" val="2236722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elle 23"/>
          <p:cNvGraphicFramePr>
            <a:graphicFrameLocks noGrp="1"/>
          </p:cNvGraphicFramePr>
          <p:nvPr>
            <p:extLst>
              <p:ext uri="{D42A27DB-BD31-4B8C-83A1-F6EECF244321}">
                <p14:modId xmlns:p14="http://schemas.microsoft.com/office/powerpoint/2010/main" val="1179153660"/>
              </p:ext>
            </p:extLst>
          </p:nvPr>
        </p:nvGraphicFramePr>
        <p:xfrm>
          <a:off x="163513" y="136525"/>
          <a:ext cx="5001436" cy="571504"/>
        </p:xfrm>
        <a:graphic>
          <a:graphicData uri="http://schemas.openxmlformats.org/drawingml/2006/table">
            <a:tbl>
              <a:tblPr firstRow="1" bandRow="1">
                <a:tableStyleId>{5C22544A-7EE6-4342-B048-85BDC9FD1C3A}</a:tableStyleId>
              </a:tblPr>
              <a:tblGrid>
                <a:gridCol w="5001436">
                  <a:extLst>
                    <a:ext uri="{9D8B030D-6E8A-4147-A177-3AD203B41FA5}">
                      <a16:colId xmlns:a16="http://schemas.microsoft.com/office/drawing/2014/main" val="20000"/>
                    </a:ext>
                  </a:extLst>
                </a:gridCol>
              </a:tblGrid>
              <a:tr h="571504">
                <a:tc>
                  <a:txBody>
                    <a:bodyPr/>
                    <a:lstStyle/>
                    <a:p>
                      <a:pPr algn="ctr"/>
                      <a:r>
                        <a:rPr lang="de-DE" sz="1800" dirty="0">
                          <a:latin typeface="Mulish" pitchFamily="2" charset="77"/>
                          <a:cs typeface="Arial" pitchFamily="34" charset="0"/>
                        </a:rPr>
                        <a:t>Kader </a:t>
                      </a:r>
                      <a:r>
                        <a:rPr lang="de-DE" sz="1800" baseline="0" dirty="0">
                          <a:latin typeface="Mulish" pitchFamily="2" charset="77"/>
                          <a:cs typeface="Arial" pitchFamily="34" charset="0"/>
                        </a:rPr>
                        <a:t>Landesliga Mitte 2024/25</a:t>
                      </a:r>
                      <a:endParaRPr lang="de-DE" sz="1800" dirty="0">
                        <a:latin typeface="Mulish" pitchFamily="2" charset="77"/>
                        <a:cs typeface="Arial"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bl>
          </a:graphicData>
        </a:graphic>
      </p:graphicFrame>
      <p:sp>
        <p:nvSpPr>
          <p:cNvPr id="5162" name="Textfeld 43"/>
          <p:cNvSpPr txBox="1">
            <a:spLocks noChangeArrowheads="1"/>
          </p:cNvSpPr>
          <p:nvPr/>
        </p:nvSpPr>
        <p:spPr bwMode="auto">
          <a:xfrm>
            <a:off x="-1799877" y="136525"/>
            <a:ext cx="1031052" cy="369332"/>
          </a:xfrm>
          <a:prstGeom prst="rect">
            <a:avLst/>
          </a:prstGeom>
          <a:noFill/>
          <a:ln w="9525">
            <a:noFill/>
            <a:miter lim="800000"/>
            <a:headEnd/>
            <a:tailEnd/>
          </a:ln>
        </p:spPr>
        <p:txBody>
          <a:bodyPr wrap="none">
            <a:spAutoFit/>
          </a:bodyPr>
          <a:lstStyle/>
          <a:p>
            <a:r>
              <a:rPr lang="de-DE" dirty="0"/>
              <a:t>Seite 14</a:t>
            </a:r>
          </a:p>
        </p:txBody>
      </p:sp>
      <p:sp>
        <p:nvSpPr>
          <p:cNvPr id="7" name="Textfeld 47"/>
          <p:cNvSpPr txBox="1">
            <a:spLocks noChangeArrowheads="1"/>
          </p:cNvSpPr>
          <p:nvPr/>
        </p:nvSpPr>
        <p:spPr bwMode="auto">
          <a:xfrm>
            <a:off x="229188" y="759864"/>
            <a:ext cx="569388" cy="338554"/>
          </a:xfrm>
          <a:prstGeom prst="rect">
            <a:avLst/>
          </a:prstGeom>
          <a:noFill/>
          <a:ln w="9525">
            <a:noFill/>
            <a:miter lim="800000"/>
            <a:headEnd/>
            <a:tailEnd/>
          </a:ln>
        </p:spPr>
        <p:txBody>
          <a:bodyPr wrap="none">
            <a:spAutoFit/>
          </a:bodyPr>
          <a:lstStyle/>
          <a:p>
            <a:r>
              <a:rPr lang="de-DE" sz="1600" b="1" u="sng" dirty="0">
                <a:latin typeface="Mulish" pitchFamily="2" charset="77"/>
              </a:rPr>
              <a:t>Tor</a:t>
            </a:r>
            <a:r>
              <a:rPr lang="de-DE" sz="1600" b="1" u="sng" dirty="0">
                <a:latin typeface="+mn-lt"/>
              </a:rPr>
              <a:t>:</a:t>
            </a:r>
          </a:p>
        </p:txBody>
      </p:sp>
      <p:sp>
        <p:nvSpPr>
          <p:cNvPr id="8" name="Textfeld 47"/>
          <p:cNvSpPr txBox="1">
            <a:spLocks noChangeArrowheads="1"/>
          </p:cNvSpPr>
          <p:nvPr/>
        </p:nvSpPr>
        <p:spPr bwMode="auto">
          <a:xfrm>
            <a:off x="190799" y="2189303"/>
            <a:ext cx="1013419" cy="338554"/>
          </a:xfrm>
          <a:prstGeom prst="rect">
            <a:avLst/>
          </a:prstGeom>
          <a:noFill/>
          <a:ln w="9525">
            <a:noFill/>
            <a:miter lim="800000"/>
            <a:headEnd/>
            <a:tailEnd/>
          </a:ln>
        </p:spPr>
        <p:txBody>
          <a:bodyPr wrap="none">
            <a:spAutoFit/>
          </a:bodyPr>
          <a:lstStyle/>
          <a:p>
            <a:r>
              <a:rPr lang="de-DE" sz="1600" b="1" u="sng" dirty="0">
                <a:latin typeface="Mulish" pitchFamily="2" charset="77"/>
              </a:rPr>
              <a:t>Abwehr:</a:t>
            </a:r>
          </a:p>
        </p:txBody>
      </p:sp>
      <p:sp>
        <p:nvSpPr>
          <p:cNvPr id="32" name="Textfeld 47">
            <a:extLst>
              <a:ext uri="{FF2B5EF4-FFF2-40B4-BE49-F238E27FC236}">
                <a16:creationId xmlns:a16="http://schemas.microsoft.com/office/drawing/2014/main" id="{47B7FEB8-C0B7-17D2-1539-50FB049845C6}"/>
              </a:ext>
            </a:extLst>
          </p:cNvPr>
          <p:cNvSpPr txBox="1">
            <a:spLocks noChangeArrowheads="1"/>
          </p:cNvSpPr>
          <p:nvPr/>
        </p:nvSpPr>
        <p:spPr bwMode="auto">
          <a:xfrm>
            <a:off x="190799" y="4788743"/>
            <a:ext cx="1160895" cy="338554"/>
          </a:xfrm>
          <a:prstGeom prst="rect">
            <a:avLst/>
          </a:prstGeom>
          <a:noFill/>
          <a:ln w="9525">
            <a:noFill/>
            <a:miter lim="800000"/>
            <a:headEnd/>
            <a:tailEnd/>
          </a:ln>
        </p:spPr>
        <p:txBody>
          <a:bodyPr wrap="none">
            <a:spAutoFit/>
          </a:bodyPr>
          <a:lstStyle/>
          <a:p>
            <a:r>
              <a:rPr lang="de-DE" sz="1600" b="1" u="sng" dirty="0">
                <a:latin typeface="Mulish" pitchFamily="2" charset="77"/>
              </a:rPr>
              <a:t>Mittelfeld</a:t>
            </a:r>
            <a:r>
              <a:rPr lang="de-DE" sz="1600" b="1" u="sng" dirty="0">
                <a:latin typeface="+mn-lt"/>
              </a:rPr>
              <a:t>:</a:t>
            </a:r>
          </a:p>
        </p:txBody>
      </p:sp>
      <p:pic>
        <p:nvPicPr>
          <p:cNvPr id="14" name="Grafik 13">
            <a:extLst>
              <a:ext uri="{FF2B5EF4-FFF2-40B4-BE49-F238E27FC236}">
                <a16:creationId xmlns:a16="http://schemas.microsoft.com/office/drawing/2014/main" id="{6BB495E5-55CC-D96B-9CA3-96786F4003D0}"/>
              </a:ext>
            </a:extLst>
          </p:cNvPr>
          <p:cNvPicPr>
            <a:picLocks noChangeAspect="1"/>
          </p:cNvPicPr>
          <p:nvPr/>
        </p:nvPicPr>
        <p:blipFill>
          <a:blip r:embed="rId3"/>
          <a:stretch>
            <a:fillRect/>
          </a:stretch>
        </p:blipFill>
        <p:spPr>
          <a:xfrm>
            <a:off x="160468" y="1028037"/>
            <a:ext cx="1869826" cy="1146899"/>
          </a:xfrm>
          <a:prstGeom prst="rect">
            <a:avLst/>
          </a:prstGeom>
        </p:spPr>
      </p:pic>
      <p:pic>
        <p:nvPicPr>
          <p:cNvPr id="15" name="Grafik 14">
            <a:extLst>
              <a:ext uri="{FF2B5EF4-FFF2-40B4-BE49-F238E27FC236}">
                <a16:creationId xmlns:a16="http://schemas.microsoft.com/office/drawing/2014/main" id="{037CEED2-2E91-F74F-8000-6D96B38E4EAF}"/>
              </a:ext>
            </a:extLst>
          </p:cNvPr>
          <p:cNvPicPr>
            <a:picLocks noChangeAspect="1"/>
          </p:cNvPicPr>
          <p:nvPr/>
        </p:nvPicPr>
        <p:blipFill rotWithShape="1">
          <a:blip r:embed="rId4"/>
          <a:srcRect t="2173"/>
          <a:stretch/>
        </p:blipFill>
        <p:spPr>
          <a:xfrm>
            <a:off x="169863" y="2527493"/>
            <a:ext cx="4752851" cy="2341313"/>
          </a:xfrm>
          <a:prstGeom prst="rect">
            <a:avLst/>
          </a:prstGeom>
        </p:spPr>
      </p:pic>
      <p:pic>
        <p:nvPicPr>
          <p:cNvPr id="16" name="Grafik 15">
            <a:extLst>
              <a:ext uri="{FF2B5EF4-FFF2-40B4-BE49-F238E27FC236}">
                <a16:creationId xmlns:a16="http://schemas.microsoft.com/office/drawing/2014/main" id="{147BC490-CAF0-DC3A-9377-D7DE4E7D373B}"/>
              </a:ext>
            </a:extLst>
          </p:cNvPr>
          <p:cNvPicPr>
            <a:picLocks noChangeAspect="1"/>
          </p:cNvPicPr>
          <p:nvPr/>
        </p:nvPicPr>
        <p:blipFill>
          <a:blip r:embed="rId5"/>
          <a:stretch>
            <a:fillRect/>
          </a:stretch>
        </p:blipFill>
        <p:spPr>
          <a:xfrm>
            <a:off x="229188" y="5061625"/>
            <a:ext cx="4693187" cy="2326922"/>
          </a:xfrm>
          <a:prstGeom prst="rect">
            <a:avLst/>
          </a:prstGeom>
        </p:spPr>
      </p:pic>
      <p:sp>
        <p:nvSpPr>
          <p:cNvPr id="2" name="Textfeld 1">
            <a:extLst>
              <a:ext uri="{FF2B5EF4-FFF2-40B4-BE49-F238E27FC236}">
                <a16:creationId xmlns:a16="http://schemas.microsoft.com/office/drawing/2014/main" id="{B237B4A2-E318-501F-393A-99B2D32DBD07}"/>
              </a:ext>
            </a:extLst>
          </p:cNvPr>
          <p:cNvSpPr txBox="1"/>
          <p:nvPr/>
        </p:nvSpPr>
        <p:spPr>
          <a:xfrm>
            <a:off x="4159546" y="759864"/>
            <a:ext cx="1005403" cy="230832"/>
          </a:xfrm>
          <a:prstGeom prst="rect">
            <a:avLst/>
          </a:prstGeom>
          <a:noFill/>
        </p:spPr>
        <p:txBody>
          <a:bodyPr wrap="none" rtlCol="0">
            <a:spAutoFit/>
          </a:bodyPr>
          <a:lstStyle/>
          <a:p>
            <a:r>
              <a:rPr lang="de-DE" sz="900" dirty="0"/>
              <a:t>Quelle: </a:t>
            </a:r>
            <a:r>
              <a:rPr lang="de-DE" sz="900" dirty="0" err="1"/>
              <a:t>Fupa.de</a:t>
            </a:r>
            <a:endParaRPr lang="de-DE" sz="900" dirty="0"/>
          </a:p>
        </p:txBody>
      </p:sp>
      <p:pic>
        <p:nvPicPr>
          <p:cNvPr id="3" name="Grafik 2">
            <a:extLst>
              <a:ext uri="{FF2B5EF4-FFF2-40B4-BE49-F238E27FC236}">
                <a16:creationId xmlns:a16="http://schemas.microsoft.com/office/drawing/2014/main" id="{B0538266-460F-4F32-82AA-DE248273E09B}"/>
              </a:ext>
            </a:extLst>
          </p:cNvPr>
          <p:cNvPicPr>
            <a:picLocks noChangeAspect="1"/>
          </p:cNvPicPr>
          <p:nvPr/>
        </p:nvPicPr>
        <p:blipFill>
          <a:blip r:embed="rId6"/>
          <a:stretch>
            <a:fillRect/>
          </a:stretch>
        </p:blipFill>
        <p:spPr>
          <a:xfrm>
            <a:off x="204926" y="169303"/>
            <a:ext cx="505947" cy="505947"/>
          </a:xfrm>
          <a:prstGeom prst="rect">
            <a:avLst/>
          </a:prstGeom>
        </p:spPr>
      </p:pic>
      <p:pic>
        <p:nvPicPr>
          <p:cNvPr id="4" name="Grafik 3">
            <a:extLst>
              <a:ext uri="{FF2B5EF4-FFF2-40B4-BE49-F238E27FC236}">
                <a16:creationId xmlns:a16="http://schemas.microsoft.com/office/drawing/2014/main" id="{99651711-F5F3-A861-2F8E-5F2BBCF1B7E4}"/>
              </a:ext>
            </a:extLst>
          </p:cNvPr>
          <p:cNvPicPr>
            <a:picLocks noChangeAspect="1"/>
          </p:cNvPicPr>
          <p:nvPr/>
        </p:nvPicPr>
        <p:blipFill>
          <a:blip r:embed="rId6"/>
          <a:stretch>
            <a:fillRect/>
          </a:stretch>
        </p:blipFill>
        <p:spPr>
          <a:xfrm>
            <a:off x="4618365" y="169303"/>
            <a:ext cx="505947" cy="505947"/>
          </a:xfrm>
          <a:prstGeom prst="rect">
            <a:avLst/>
          </a:prstGeom>
        </p:spPr>
      </p:pic>
    </p:spTree>
    <p:extLst>
      <p:ext uri="{BB962C8B-B14F-4D97-AF65-F5344CB8AC3E}">
        <p14:creationId xmlns:p14="http://schemas.microsoft.com/office/powerpoint/2010/main" val="2329140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elle 27"/>
          <p:cNvGraphicFramePr>
            <a:graphicFrameLocks noGrp="1"/>
          </p:cNvGraphicFramePr>
          <p:nvPr>
            <p:extLst>
              <p:ext uri="{D42A27DB-BD31-4B8C-83A1-F6EECF244321}">
                <p14:modId xmlns:p14="http://schemas.microsoft.com/office/powerpoint/2010/main" val="4149690344"/>
              </p:ext>
            </p:extLst>
          </p:nvPr>
        </p:nvGraphicFramePr>
        <p:xfrm>
          <a:off x="163513" y="136525"/>
          <a:ext cx="5001436" cy="571504"/>
        </p:xfrm>
        <a:graphic>
          <a:graphicData uri="http://schemas.openxmlformats.org/drawingml/2006/table">
            <a:tbl>
              <a:tblPr firstRow="1" bandRow="1">
                <a:tableStyleId>{5C22544A-7EE6-4342-B048-85BDC9FD1C3A}</a:tableStyleId>
              </a:tblPr>
              <a:tblGrid>
                <a:gridCol w="5001436">
                  <a:extLst>
                    <a:ext uri="{9D8B030D-6E8A-4147-A177-3AD203B41FA5}">
                      <a16:colId xmlns:a16="http://schemas.microsoft.com/office/drawing/2014/main" val="20000"/>
                    </a:ext>
                  </a:extLst>
                </a:gridCol>
              </a:tblGrid>
              <a:tr h="571504">
                <a:tc>
                  <a:txBody>
                    <a:bodyPr/>
                    <a:lstStyle/>
                    <a:p>
                      <a:pPr algn="ctr"/>
                      <a:r>
                        <a:rPr lang="de-DE" sz="1800" dirty="0">
                          <a:latin typeface="Mulish" pitchFamily="2" charset="77"/>
                          <a:cs typeface="Arial" pitchFamily="34" charset="0"/>
                        </a:rPr>
                        <a:t>Kader </a:t>
                      </a:r>
                      <a:r>
                        <a:rPr lang="de-DE" sz="1800" baseline="0" dirty="0">
                          <a:latin typeface="Mulish" pitchFamily="2" charset="77"/>
                          <a:cs typeface="Arial" pitchFamily="34" charset="0"/>
                        </a:rPr>
                        <a:t>Landesliga Mitte 2024/25</a:t>
                      </a:r>
                      <a:endParaRPr lang="de-DE" sz="1800" dirty="0">
                        <a:latin typeface="Mulish" pitchFamily="2" charset="77"/>
                        <a:cs typeface="Arial"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bl>
          </a:graphicData>
        </a:graphic>
      </p:graphicFrame>
      <p:sp>
        <p:nvSpPr>
          <p:cNvPr id="9" name="Textfeld 47"/>
          <p:cNvSpPr txBox="1">
            <a:spLocks noChangeArrowheads="1"/>
          </p:cNvSpPr>
          <p:nvPr/>
        </p:nvSpPr>
        <p:spPr bwMode="auto">
          <a:xfrm>
            <a:off x="122217" y="737108"/>
            <a:ext cx="930063" cy="338554"/>
          </a:xfrm>
          <a:prstGeom prst="rect">
            <a:avLst/>
          </a:prstGeom>
          <a:noFill/>
          <a:ln w="9525">
            <a:noFill/>
            <a:miter lim="800000"/>
            <a:headEnd/>
            <a:tailEnd/>
          </a:ln>
        </p:spPr>
        <p:txBody>
          <a:bodyPr wrap="none">
            <a:spAutoFit/>
          </a:bodyPr>
          <a:lstStyle/>
          <a:p>
            <a:r>
              <a:rPr lang="de-DE" sz="1600" b="1" u="sng" dirty="0">
                <a:latin typeface="Mulish" pitchFamily="2" charset="77"/>
              </a:rPr>
              <a:t>Angriff</a:t>
            </a:r>
            <a:r>
              <a:rPr lang="de-DE" sz="1600" b="1" u="sng" dirty="0">
                <a:latin typeface="+mn-lt"/>
              </a:rPr>
              <a:t>:</a:t>
            </a:r>
          </a:p>
        </p:txBody>
      </p:sp>
      <p:sp>
        <p:nvSpPr>
          <p:cNvPr id="52" name="Textfeld 47">
            <a:extLst>
              <a:ext uri="{FF2B5EF4-FFF2-40B4-BE49-F238E27FC236}">
                <a16:creationId xmlns:a16="http://schemas.microsoft.com/office/drawing/2014/main" id="{75AF74AD-B42C-90C4-CBB4-107CF1DD0079}"/>
              </a:ext>
            </a:extLst>
          </p:cNvPr>
          <p:cNvSpPr txBox="1">
            <a:spLocks noChangeArrowheads="1"/>
          </p:cNvSpPr>
          <p:nvPr/>
        </p:nvSpPr>
        <p:spPr bwMode="auto">
          <a:xfrm>
            <a:off x="70070" y="3789589"/>
            <a:ext cx="1444627" cy="338554"/>
          </a:xfrm>
          <a:prstGeom prst="rect">
            <a:avLst/>
          </a:prstGeom>
          <a:noFill/>
          <a:ln w="9525">
            <a:noFill/>
            <a:miter lim="800000"/>
            <a:headEnd/>
            <a:tailEnd/>
          </a:ln>
        </p:spPr>
        <p:txBody>
          <a:bodyPr wrap="none">
            <a:spAutoFit/>
          </a:bodyPr>
          <a:lstStyle/>
          <a:p>
            <a:r>
              <a:rPr lang="de-DE" sz="1600" b="1" u="sng" dirty="0">
                <a:latin typeface="Mulish" pitchFamily="2" charset="77"/>
              </a:rPr>
              <a:t>Trainerteam</a:t>
            </a:r>
            <a:r>
              <a:rPr lang="de-DE" sz="1600" b="1" u="sng" dirty="0">
                <a:latin typeface="+mn-lt"/>
              </a:rPr>
              <a:t>:</a:t>
            </a:r>
          </a:p>
        </p:txBody>
      </p:sp>
      <p:pic>
        <p:nvPicPr>
          <p:cNvPr id="2" name="Grafik 1">
            <a:extLst>
              <a:ext uri="{FF2B5EF4-FFF2-40B4-BE49-F238E27FC236}">
                <a16:creationId xmlns:a16="http://schemas.microsoft.com/office/drawing/2014/main" id="{BD64C63D-99EC-BA88-B422-F9CBF09A4537}"/>
              </a:ext>
            </a:extLst>
          </p:cNvPr>
          <p:cNvPicPr>
            <a:picLocks noChangeAspect="1"/>
          </p:cNvPicPr>
          <p:nvPr/>
        </p:nvPicPr>
        <p:blipFill>
          <a:blip r:embed="rId3"/>
          <a:stretch>
            <a:fillRect/>
          </a:stretch>
        </p:blipFill>
        <p:spPr>
          <a:xfrm>
            <a:off x="70070" y="4128143"/>
            <a:ext cx="4887138" cy="2395097"/>
          </a:xfrm>
          <a:prstGeom prst="rect">
            <a:avLst/>
          </a:prstGeom>
        </p:spPr>
      </p:pic>
      <p:sp>
        <p:nvSpPr>
          <p:cNvPr id="3" name="Textfeld 2">
            <a:extLst>
              <a:ext uri="{FF2B5EF4-FFF2-40B4-BE49-F238E27FC236}">
                <a16:creationId xmlns:a16="http://schemas.microsoft.com/office/drawing/2014/main" id="{8CD8AB36-FE0E-94B0-1FB4-664DF4D0992C}"/>
              </a:ext>
            </a:extLst>
          </p:cNvPr>
          <p:cNvSpPr txBox="1"/>
          <p:nvPr/>
        </p:nvSpPr>
        <p:spPr>
          <a:xfrm>
            <a:off x="4159546" y="759864"/>
            <a:ext cx="1005403" cy="230832"/>
          </a:xfrm>
          <a:prstGeom prst="rect">
            <a:avLst/>
          </a:prstGeom>
          <a:noFill/>
        </p:spPr>
        <p:txBody>
          <a:bodyPr wrap="none" rtlCol="0">
            <a:spAutoFit/>
          </a:bodyPr>
          <a:lstStyle/>
          <a:p>
            <a:r>
              <a:rPr lang="de-DE" sz="900" dirty="0"/>
              <a:t>Quelle: </a:t>
            </a:r>
            <a:r>
              <a:rPr lang="de-DE" sz="900" dirty="0" err="1"/>
              <a:t>Fupa.de</a:t>
            </a:r>
            <a:endParaRPr lang="de-DE" sz="900" dirty="0"/>
          </a:p>
        </p:txBody>
      </p:sp>
      <p:pic>
        <p:nvPicPr>
          <p:cNvPr id="5" name="Grafik 4">
            <a:extLst>
              <a:ext uri="{FF2B5EF4-FFF2-40B4-BE49-F238E27FC236}">
                <a16:creationId xmlns:a16="http://schemas.microsoft.com/office/drawing/2014/main" id="{170C81D4-E658-75D8-5642-AD79672BD942}"/>
              </a:ext>
            </a:extLst>
          </p:cNvPr>
          <p:cNvPicPr>
            <a:picLocks noChangeAspect="1"/>
          </p:cNvPicPr>
          <p:nvPr/>
        </p:nvPicPr>
        <p:blipFill>
          <a:blip r:embed="rId4"/>
          <a:stretch>
            <a:fillRect/>
          </a:stretch>
        </p:blipFill>
        <p:spPr>
          <a:xfrm>
            <a:off x="204926" y="169303"/>
            <a:ext cx="505947" cy="505947"/>
          </a:xfrm>
          <a:prstGeom prst="rect">
            <a:avLst/>
          </a:prstGeom>
        </p:spPr>
      </p:pic>
      <p:pic>
        <p:nvPicPr>
          <p:cNvPr id="7" name="Grafik 6">
            <a:extLst>
              <a:ext uri="{FF2B5EF4-FFF2-40B4-BE49-F238E27FC236}">
                <a16:creationId xmlns:a16="http://schemas.microsoft.com/office/drawing/2014/main" id="{84304CBC-1BF0-5371-9A90-FDAEB4BDC2C8}"/>
              </a:ext>
            </a:extLst>
          </p:cNvPr>
          <p:cNvPicPr>
            <a:picLocks noChangeAspect="1"/>
          </p:cNvPicPr>
          <p:nvPr/>
        </p:nvPicPr>
        <p:blipFill>
          <a:blip r:embed="rId4"/>
          <a:stretch>
            <a:fillRect/>
          </a:stretch>
        </p:blipFill>
        <p:spPr>
          <a:xfrm>
            <a:off x="4618365" y="169303"/>
            <a:ext cx="505947" cy="505947"/>
          </a:xfrm>
          <a:prstGeom prst="rect">
            <a:avLst/>
          </a:prstGeom>
        </p:spPr>
      </p:pic>
      <p:pic>
        <p:nvPicPr>
          <p:cNvPr id="8" name="Grafik 7">
            <a:extLst>
              <a:ext uri="{FF2B5EF4-FFF2-40B4-BE49-F238E27FC236}">
                <a16:creationId xmlns:a16="http://schemas.microsoft.com/office/drawing/2014/main" id="{DE422B26-2070-66FB-441D-1933FB8682EF}"/>
              </a:ext>
            </a:extLst>
          </p:cNvPr>
          <p:cNvPicPr>
            <a:picLocks noChangeAspect="1"/>
          </p:cNvPicPr>
          <p:nvPr/>
        </p:nvPicPr>
        <p:blipFill>
          <a:blip r:embed="rId5"/>
          <a:stretch>
            <a:fillRect/>
          </a:stretch>
        </p:blipFill>
        <p:spPr>
          <a:xfrm>
            <a:off x="146378" y="990584"/>
            <a:ext cx="3653234" cy="1129979"/>
          </a:xfrm>
          <a:prstGeom prst="rect">
            <a:avLst/>
          </a:prstGeom>
        </p:spPr>
      </p:pic>
      <p:pic>
        <p:nvPicPr>
          <p:cNvPr id="10" name="Grafik 9">
            <a:extLst>
              <a:ext uri="{FF2B5EF4-FFF2-40B4-BE49-F238E27FC236}">
                <a16:creationId xmlns:a16="http://schemas.microsoft.com/office/drawing/2014/main" id="{89E30D9D-00DD-7405-444F-67D2921A98B1}"/>
              </a:ext>
            </a:extLst>
          </p:cNvPr>
          <p:cNvPicPr>
            <a:picLocks noChangeAspect="1"/>
          </p:cNvPicPr>
          <p:nvPr/>
        </p:nvPicPr>
        <p:blipFill>
          <a:blip r:embed="rId6"/>
          <a:stretch>
            <a:fillRect/>
          </a:stretch>
        </p:blipFill>
        <p:spPr>
          <a:xfrm>
            <a:off x="146378" y="2268463"/>
            <a:ext cx="2782296" cy="1115105"/>
          </a:xfrm>
          <a:prstGeom prst="rect">
            <a:avLst/>
          </a:prstGeom>
        </p:spPr>
      </p:pic>
    </p:spTree>
    <p:extLst>
      <p:ext uri="{BB962C8B-B14F-4D97-AF65-F5344CB8AC3E}">
        <p14:creationId xmlns:p14="http://schemas.microsoft.com/office/powerpoint/2010/main" val="1076285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60363" y="7165007"/>
            <a:ext cx="288032" cy="369332"/>
          </a:xfrm>
          <a:prstGeom prst="rect">
            <a:avLst/>
          </a:prstGeom>
          <a:solidFill>
            <a:schemeClr val="bg1"/>
          </a:solidFill>
        </p:spPr>
        <p:txBody>
          <a:bodyPr wrap="square" rtlCol="0">
            <a:spAutoFit/>
          </a:bodyPr>
          <a:lstStyle/>
          <a:p>
            <a:endParaRPr lang="de-DE"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371" y="540271"/>
            <a:ext cx="4604125" cy="64712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248003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4680843" y="7008278"/>
            <a:ext cx="288032" cy="369332"/>
          </a:xfrm>
          <a:prstGeom prst="rect">
            <a:avLst/>
          </a:prstGeom>
          <a:solidFill>
            <a:schemeClr val="bg1"/>
          </a:solidFill>
        </p:spPr>
        <p:txBody>
          <a:bodyPr wrap="square" rtlCol="0">
            <a:spAutoFit/>
          </a:bodyPr>
          <a:lstStyle/>
          <a:p>
            <a:endParaRPr lang="de-DE" dirty="0"/>
          </a:p>
        </p:txBody>
      </p:sp>
      <p:graphicFrame>
        <p:nvGraphicFramePr>
          <p:cNvPr id="9" name="Tabelle 8">
            <a:extLst>
              <a:ext uri="{FF2B5EF4-FFF2-40B4-BE49-F238E27FC236}">
                <a16:creationId xmlns:a16="http://schemas.microsoft.com/office/drawing/2014/main" id="{8EAA2CAB-F22F-3046-AC52-E2D8154809CA}"/>
              </a:ext>
            </a:extLst>
          </p:cNvPr>
          <p:cNvGraphicFramePr>
            <a:graphicFrameLocks noGrp="1"/>
          </p:cNvGraphicFramePr>
          <p:nvPr>
            <p:extLst>
              <p:ext uri="{D42A27DB-BD31-4B8C-83A1-F6EECF244321}">
                <p14:modId xmlns:p14="http://schemas.microsoft.com/office/powerpoint/2010/main" val="1758924335"/>
              </p:ext>
            </p:extLst>
          </p:nvPr>
        </p:nvGraphicFramePr>
        <p:xfrm>
          <a:off x="163513" y="136525"/>
          <a:ext cx="5001436" cy="701040"/>
        </p:xfrm>
        <a:graphic>
          <a:graphicData uri="http://schemas.openxmlformats.org/drawingml/2006/table">
            <a:tbl>
              <a:tblPr firstRow="1" bandRow="1">
                <a:tableStyleId>{5C22544A-7EE6-4342-B048-85BDC9FD1C3A}</a:tableStyleId>
              </a:tblPr>
              <a:tblGrid>
                <a:gridCol w="5001436">
                  <a:extLst>
                    <a:ext uri="{9D8B030D-6E8A-4147-A177-3AD203B41FA5}">
                      <a16:colId xmlns:a16="http://schemas.microsoft.com/office/drawing/2014/main" val="20000"/>
                    </a:ext>
                  </a:extLst>
                </a:gridCol>
              </a:tblGrid>
              <a:tr h="571504">
                <a:tc>
                  <a:txBody>
                    <a:bodyPr/>
                    <a:lstStyle/>
                    <a:p>
                      <a:pPr algn="ctr"/>
                      <a:r>
                        <a:rPr lang="de-DE" sz="2000" dirty="0">
                          <a:latin typeface="Mulish" pitchFamily="2" charset="77"/>
                          <a:cs typeface="Arial" pitchFamily="34" charset="0"/>
                        </a:rPr>
                        <a:t>FC DINGOLFING II</a:t>
                      </a:r>
                    </a:p>
                    <a:p>
                      <a:pPr algn="ctr"/>
                      <a:r>
                        <a:rPr lang="de-DE" sz="2000" dirty="0">
                          <a:latin typeface="Mulish" pitchFamily="2" charset="77"/>
                          <a:cs typeface="Arial" pitchFamily="34" charset="0"/>
                        </a:rPr>
                        <a:t>Kreisliga Donau/Laaber</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bl>
          </a:graphicData>
        </a:graphic>
      </p:graphicFrame>
      <p:pic>
        <p:nvPicPr>
          <p:cNvPr id="6" name="Grafik 5" descr="Ein Bild, das Baum, Gras, Person, draußen enthält.&#10;&#10;Automatisch generierte Beschreibung">
            <a:extLst>
              <a:ext uri="{FF2B5EF4-FFF2-40B4-BE49-F238E27FC236}">
                <a16:creationId xmlns:a16="http://schemas.microsoft.com/office/drawing/2014/main" id="{89F569B9-5F95-0EBD-7358-1A50A8284E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050" y="875998"/>
            <a:ext cx="5020251" cy="2823891"/>
          </a:xfrm>
          <a:prstGeom prst="rect">
            <a:avLst/>
          </a:prstGeom>
        </p:spPr>
      </p:pic>
      <p:pic>
        <p:nvPicPr>
          <p:cNvPr id="7" name="Grafik 6">
            <a:extLst>
              <a:ext uri="{FF2B5EF4-FFF2-40B4-BE49-F238E27FC236}">
                <a16:creationId xmlns:a16="http://schemas.microsoft.com/office/drawing/2014/main" id="{CF7455F8-F227-3A9E-8254-A1C349EEF7B1}"/>
              </a:ext>
            </a:extLst>
          </p:cNvPr>
          <p:cNvPicPr>
            <a:picLocks noChangeAspect="1"/>
          </p:cNvPicPr>
          <p:nvPr/>
        </p:nvPicPr>
        <p:blipFill>
          <a:blip r:embed="rId3"/>
          <a:stretch>
            <a:fillRect/>
          </a:stretch>
        </p:blipFill>
        <p:spPr>
          <a:xfrm>
            <a:off x="207905" y="234071"/>
            <a:ext cx="505947" cy="505947"/>
          </a:xfrm>
          <a:prstGeom prst="rect">
            <a:avLst/>
          </a:prstGeom>
        </p:spPr>
      </p:pic>
      <p:pic>
        <p:nvPicPr>
          <p:cNvPr id="8" name="Grafik 7">
            <a:extLst>
              <a:ext uri="{FF2B5EF4-FFF2-40B4-BE49-F238E27FC236}">
                <a16:creationId xmlns:a16="http://schemas.microsoft.com/office/drawing/2014/main" id="{989389C8-94F7-CC96-EDA0-C8146BCA60B6}"/>
              </a:ext>
            </a:extLst>
          </p:cNvPr>
          <p:cNvPicPr>
            <a:picLocks noChangeAspect="1"/>
          </p:cNvPicPr>
          <p:nvPr/>
        </p:nvPicPr>
        <p:blipFill>
          <a:blip r:embed="rId3"/>
          <a:stretch>
            <a:fillRect/>
          </a:stretch>
        </p:blipFill>
        <p:spPr>
          <a:xfrm>
            <a:off x="4607821" y="234071"/>
            <a:ext cx="505947" cy="505947"/>
          </a:xfrm>
          <a:prstGeom prst="rect">
            <a:avLst/>
          </a:prstGeom>
        </p:spPr>
      </p:pic>
      <p:sp>
        <p:nvSpPr>
          <p:cNvPr id="2" name="Textfeld 1">
            <a:extLst>
              <a:ext uri="{FF2B5EF4-FFF2-40B4-BE49-F238E27FC236}">
                <a16:creationId xmlns:a16="http://schemas.microsoft.com/office/drawing/2014/main" id="{52FE8F67-C08B-1D15-C856-195DE6A174AE}"/>
              </a:ext>
            </a:extLst>
          </p:cNvPr>
          <p:cNvSpPr txBox="1"/>
          <p:nvPr/>
        </p:nvSpPr>
        <p:spPr>
          <a:xfrm>
            <a:off x="163513" y="3864322"/>
            <a:ext cx="5001436" cy="4260141"/>
          </a:xfrm>
          <a:prstGeom prst="rect">
            <a:avLst/>
          </a:prstGeom>
          <a:noFill/>
        </p:spPr>
        <p:txBody>
          <a:bodyPr wrap="square" rtlCol="0">
            <a:spAutoFit/>
          </a:bodyPr>
          <a:lstStyle/>
          <a:p>
            <a:pPr algn="just"/>
            <a:r>
              <a:rPr lang="de-DE" sz="1100" b="1" dirty="0">
                <a:latin typeface="Mulish" pitchFamily="2" charset="77"/>
              </a:rPr>
              <a:t>RÜCKBLICK AUF DAS VERGANGENE WOCHENENDE: </a:t>
            </a:r>
          </a:p>
          <a:p>
            <a:pPr>
              <a:spcAft>
                <a:spcPts val="75"/>
              </a:spcAft>
              <a:buNone/>
            </a:pPr>
            <a:endParaRPr lang="de-DE" sz="1100" b="1" dirty="0">
              <a:latin typeface="Mulish" pitchFamily="2" charset="77"/>
            </a:endParaRPr>
          </a:p>
          <a:p>
            <a:pPr algn="l">
              <a:buNone/>
            </a:pPr>
            <a:r>
              <a:rPr lang="de-DE" sz="800" b="1" i="0" dirty="0">
                <a:solidFill>
                  <a:srgbClr val="000000"/>
                </a:solidFill>
                <a:effectLst/>
                <a:latin typeface="Mulish" pitchFamily="2" charset="0"/>
              </a:rPr>
              <a:t>FCD II unterliegt in </a:t>
            </a:r>
            <a:r>
              <a:rPr lang="de-DE" sz="800" b="1" i="0" dirty="0" err="1">
                <a:solidFill>
                  <a:srgbClr val="000000"/>
                </a:solidFill>
                <a:effectLst/>
                <a:latin typeface="Mulish" pitchFamily="2" charset="0"/>
              </a:rPr>
              <a:t>Offenstetten</a:t>
            </a:r>
            <a:r>
              <a:rPr lang="de-DE" sz="800" b="1" dirty="0">
                <a:solidFill>
                  <a:srgbClr val="000000"/>
                </a:solidFill>
                <a:latin typeface="Mulish" pitchFamily="2" charset="0"/>
              </a:rPr>
              <a:t> - </a:t>
            </a:r>
            <a:r>
              <a:rPr lang="de-DE" sz="800" b="1" i="0" dirty="0">
                <a:solidFill>
                  <a:srgbClr val="000000"/>
                </a:solidFill>
                <a:effectLst/>
                <a:latin typeface="Mulish" pitchFamily="2" charset="0"/>
              </a:rPr>
              <a:t>Bittere 2:3-Niederlage trotz Zwei-Tore-Führung </a:t>
            </a:r>
          </a:p>
          <a:p>
            <a:pPr algn="l">
              <a:buNone/>
            </a:pPr>
            <a:br>
              <a:rPr lang="de-DE" sz="800" b="0" i="0" dirty="0">
                <a:solidFill>
                  <a:srgbClr val="000000"/>
                </a:solidFill>
                <a:effectLst/>
                <a:latin typeface="Mulish" pitchFamily="2" charset="0"/>
              </a:rPr>
            </a:br>
            <a:endParaRPr lang="de-DE" sz="800" b="0" i="0" dirty="0">
              <a:solidFill>
                <a:srgbClr val="000000"/>
              </a:solidFill>
              <a:effectLst/>
              <a:latin typeface="Mulish" pitchFamily="2" charset="0"/>
            </a:endParaRPr>
          </a:p>
          <a:p>
            <a:pPr algn="l">
              <a:buNone/>
            </a:pPr>
            <a:r>
              <a:rPr lang="de-DE" sz="800" b="0" i="0" dirty="0">
                <a:solidFill>
                  <a:srgbClr val="000000"/>
                </a:solidFill>
                <a:effectLst/>
                <a:latin typeface="Mulish" pitchFamily="2" charset="0"/>
              </a:rPr>
              <a:t>Der FC Dingolfing II musste sich bei der SG </a:t>
            </a:r>
            <a:r>
              <a:rPr lang="de-DE" sz="800" b="0" i="0" dirty="0" err="1">
                <a:solidFill>
                  <a:srgbClr val="000000"/>
                </a:solidFill>
                <a:effectLst/>
                <a:latin typeface="Mulish" pitchFamily="2" charset="0"/>
              </a:rPr>
              <a:t>Offenstetten</a:t>
            </a:r>
            <a:r>
              <a:rPr lang="de-DE" sz="800" b="0" i="0" dirty="0">
                <a:solidFill>
                  <a:srgbClr val="000000"/>
                </a:solidFill>
                <a:effectLst/>
                <a:latin typeface="Mulish" pitchFamily="2" charset="0"/>
              </a:rPr>
              <a:t> mit 2:3 geschlagen geben. Nach einer verheißungsvollen ersten Halbzeit, in der die Blau-Weißen zunächst dominierten, kippte die Partie nach der Pause zugunsten der Gastgeber. Trainer Martin Abraham zeigte sich nach der Niederlage unzufrieden: „Das war eine völlig verdiente Niederlage. Der Gastgeber war griffiger, aggressiver und hat alles am Platz gelassen. Wir haben uns durch zwei individuelle Fehler selbst bestraft.“  </a:t>
            </a:r>
          </a:p>
          <a:p>
            <a:pPr algn="l">
              <a:buNone/>
            </a:pPr>
            <a:r>
              <a:rPr lang="de-DE" sz="800" b="0" i="0" dirty="0">
                <a:solidFill>
                  <a:srgbClr val="000000"/>
                </a:solidFill>
                <a:effectLst/>
                <a:latin typeface="Mulish" pitchFamily="2" charset="0"/>
              </a:rPr>
              <a:t>Die Partie begann vielversprechend für den FCD. Bereits in der Anfangsphase sorgte Paul </a:t>
            </a:r>
            <a:r>
              <a:rPr lang="de-DE" sz="800" b="0" i="0" dirty="0" err="1">
                <a:solidFill>
                  <a:srgbClr val="000000"/>
                </a:solidFill>
                <a:effectLst/>
                <a:latin typeface="Mulish" pitchFamily="2" charset="0"/>
              </a:rPr>
              <a:t>Heubl</a:t>
            </a:r>
            <a:r>
              <a:rPr lang="de-DE" sz="800" b="0" i="0" dirty="0">
                <a:solidFill>
                  <a:srgbClr val="000000"/>
                </a:solidFill>
                <a:effectLst/>
                <a:latin typeface="Mulish" pitchFamily="2" charset="0"/>
              </a:rPr>
              <a:t> mit einem platzierten Abschluss für die 1:0-Führung. Wenig später erhöhte Kapitän Manuel Kaspar mit seinem Treffer auf 2:0. Alles schien auf einen Auswärtssieg hinzudeuten, doch die Hausherren hielten dagegen.  </a:t>
            </a:r>
          </a:p>
          <a:p>
            <a:pPr algn="l">
              <a:buNone/>
            </a:pPr>
            <a:r>
              <a:rPr lang="de-DE" sz="800" b="0" i="0" dirty="0">
                <a:solidFill>
                  <a:srgbClr val="000000"/>
                </a:solidFill>
                <a:effectLst/>
                <a:latin typeface="Mulish" pitchFamily="2" charset="0"/>
              </a:rPr>
              <a:t>Nach dem Seitenwechsel präsentierte sich die SG </a:t>
            </a:r>
            <a:r>
              <a:rPr lang="de-DE" sz="800" b="0" i="0" dirty="0" err="1">
                <a:solidFill>
                  <a:srgbClr val="000000"/>
                </a:solidFill>
                <a:effectLst/>
                <a:latin typeface="Mulish" pitchFamily="2" charset="0"/>
              </a:rPr>
              <a:t>Offenstetten</a:t>
            </a:r>
            <a:r>
              <a:rPr lang="de-DE" sz="800" b="0" i="0" dirty="0">
                <a:solidFill>
                  <a:srgbClr val="000000"/>
                </a:solidFill>
                <a:effectLst/>
                <a:latin typeface="Mulish" pitchFamily="2" charset="0"/>
              </a:rPr>
              <a:t> entschlossen und nutzte die Schwächen der Dingolfinger gnadenlos aus. Allen voran Goalgetter Nikolai Wöhrl, der mit einem Dreierpack die Wende herbeiführte. Die Blau-Weißen hatten dem Offensivdrang der Gastgeber nichts mehr entgegenzusetzen und verloren nach einer kämpferischen zweiten Halbzeit die Kontrolle über das Spiel.  </a:t>
            </a:r>
          </a:p>
          <a:p>
            <a:pPr algn="l">
              <a:buNone/>
            </a:pPr>
            <a:r>
              <a:rPr lang="de-DE" sz="800" b="0" i="0" dirty="0">
                <a:solidFill>
                  <a:srgbClr val="000000"/>
                </a:solidFill>
                <a:effectLst/>
                <a:latin typeface="Mulish" pitchFamily="2" charset="0"/>
              </a:rPr>
              <a:t>Abraham analysierte die Niederlage schonungslos: „Wir haben nach der Pause jegliche Ordnung und Intensität verloren. Bei zwei Toren waren es individuelle Fehler, die uns das Spiel gekostet haben. Solche Patzer dürfen uns nicht passieren.“  </a:t>
            </a:r>
          </a:p>
          <a:p>
            <a:pPr algn="l">
              <a:buNone/>
            </a:pPr>
            <a:r>
              <a:rPr lang="de-DE" sz="800" b="0" i="0" dirty="0">
                <a:solidFill>
                  <a:srgbClr val="000000"/>
                </a:solidFill>
                <a:effectLst/>
                <a:latin typeface="Mulish" pitchFamily="2" charset="0"/>
              </a:rPr>
              <a:t>Mit der Niederlage rutscht der FCD II zwar nicht in akute Abstiegsgefahr, dennoch will Abraham seine Mannschaft wachrütteln. „Jeder sollte wissen, um was es geht. Wir haben noch sechs Punkte Vorsprung auf den Relegationsplatz. Unser Ziel muss sein, den Klassenerhalt so schnell wie möglich unter Dach und Fach zu bringen.“  </a:t>
            </a:r>
          </a:p>
          <a:p>
            <a:pPr algn="l">
              <a:buNone/>
            </a:pPr>
            <a:r>
              <a:rPr lang="de-DE" sz="800" b="0" i="0" dirty="0">
                <a:solidFill>
                  <a:srgbClr val="000000"/>
                </a:solidFill>
                <a:effectLst/>
                <a:latin typeface="Mulish" pitchFamily="2" charset="0"/>
              </a:rPr>
              <a:t>Die nächsten Spiele bieten die Chance zur Wiedergutmachung, doch dafür muss die Mannschaft wieder die Tugenden auf den Platz bringen, die sie in jüngster Vergangenheit ausgezeichnet haben.  </a:t>
            </a:r>
          </a:p>
          <a:p>
            <a:pPr algn="l">
              <a:buNone/>
            </a:pPr>
            <a:br>
              <a:rPr lang="de-DE" sz="800" b="0" i="0" dirty="0">
                <a:solidFill>
                  <a:srgbClr val="000000"/>
                </a:solidFill>
                <a:effectLst/>
                <a:latin typeface="Helvetica Neue"/>
              </a:rPr>
            </a:br>
            <a:endParaRPr lang="de-DE" sz="800" b="0" i="0" dirty="0">
              <a:solidFill>
                <a:srgbClr val="000000"/>
              </a:solidFill>
              <a:effectLst/>
              <a:latin typeface="Helvetica Neue"/>
            </a:endParaRPr>
          </a:p>
          <a:p>
            <a:pPr>
              <a:buNone/>
            </a:pPr>
            <a:br>
              <a:rPr lang="de-DE" sz="800" dirty="0"/>
            </a:br>
            <a:br>
              <a:rPr lang="de-DE" sz="800" dirty="0">
                <a:solidFill>
                  <a:srgbClr val="000000"/>
                </a:solidFill>
                <a:effectLst/>
                <a:latin typeface="Mulish" pitchFamily="2" charset="0"/>
              </a:rPr>
            </a:br>
            <a:endParaRPr lang="de-DE" sz="800" dirty="0">
              <a:latin typeface="Mulish" pitchFamily="2" charset="0"/>
            </a:endParaRPr>
          </a:p>
        </p:txBody>
      </p:sp>
    </p:spTree>
    <p:extLst>
      <p:ext uri="{BB962C8B-B14F-4D97-AF65-F5344CB8AC3E}">
        <p14:creationId xmlns:p14="http://schemas.microsoft.com/office/powerpoint/2010/main" val="1776698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Kramlofsky\Desktop\Familie Kramlofsky\FC Dingolfing\Stadionzeitung FCD\Saison 2014_15_KL SR\Anzeige farbig Querformat.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rot="16200000">
            <a:off x="-766564" y="1427923"/>
            <a:ext cx="6912768" cy="470541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A5_.pd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8355" y="396255"/>
            <a:ext cx="4777942" cy="676875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Person enthält.&#10;&#10;Automatisch generierte Beschreibung">
            <a:extLst>
              <a:ext uri="{FF2B5EF4-FFF2-40B4-BE49-F238E27FC236}">
                <a16:creationId xmlns:a16="http://schemas.microsoft.com/office/drawing/2014/main" id="{5213D168-D5BA-8743-94DF-D6303BFCA7E2}"/>
              </a:ext>
            </a:extLst>
          </p:cNvPr>
          <p:cNvPicPr>
            <a:picLocks noChangeAspect="1"/>
          </p:cNvPicPr>
          <p:nvPr/>
        </p:nvPicPr>
        <p:blipFill rotWithShape="1">
          <a:blip r:embed="rId2"/>
          <a:srcRect r="1425" b="-1"/>
          <a:stretch/>
        </p:blipFill>
        <p:spPr>
          <a:xfrm>
            <a:off x="20" y="10"/>
            <a:ext cx="5329218" cy="7561253"/>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CF1F84C-D93F-6841-82C8-AD18AD7B83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19" y="396255"/>
            <a:ext cx="5110200" cy="2240253"/>
          </a:xfrm>
          <a:prstGeom prst="rect">
            <a:avLst/>
          </a:prstGeom>
        </p:spPr>
      </p:pic>
      <p:pic>
        <p:nvPicPr>
          <p:cNvPr id="2" name="Grafik 1">
            <a:extLst>
              <a:ext uri="{FF2B5EF4-FFF2-40B4-BE49-F238E27FC236}">
                <a16:creationId xmlns:a16="http://schemas.microsoft.com/office/drawing/2014/main" id="{FE4309D2-89E6-0C45-F313-8F132F4B8D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19" y="2484487"/>
            <a:ext cx="5110200" cy="2240253"/>
          </a:xfrm>
          <a:prstGeom prst="rect">
            <a:avLst/>
          </a:prstGeom>
        </p:spPr>
      </p:pic>
      <p:pic>
        <p:nvPicPr>
          <p:cNvPr id="3" name="Grafik 2">
            <a:extLst>
              <a:ext uri="{FF2B5EF4-FFF2-40B4-BE49-F238E27FC236}">
                <a16:creationId xmlns:a16="http://schemas.microsoft.com/office/drawing/2014/main" id="{5F8966A3-8B1C-70D7-5DBF-E2AEE9C059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72" y="5076775"/>
            <a:ext cx="5110200" cy="2240253"/>
          </a:xfrm>
          <a:prstGeom prst="rect">
            <a:avLst/>
          </a:prstGeom>
        </p:spPr>
      </p:pic>
    </p:spTree>
    <p:extLst>
      <p:ext uri="{BB962C8B-B14F-4D97-AF65-F5344CB8AC3E}">
        <p14:creationId xmlns:p14="http://schemas.microsoft.com/office/powerpoint/2010/main" val="2259480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e 5"/>
          <p:cNvGraphicFramePr>
            <a:graphicFrameLocks noGrp="1"/>
          </p:cNvGraphicFramePr>
          <p:nvPr>
            <p:extLst>
              <p:ext uri="{D42A27DB-BD31-4B8C-83A1-F6EECF244321}">
                <p14:modId xmlns:p14="http://schemas.microsoft.com/office/powerpoint/2010/main" val="1140549384"/>
              </p:ext>
            </p:extLst>
          </p:nvPr>
        </p:nvGraphicFramePr>
        <p:xfrm>
          <a:off x="142448" y="105167"/>
          <a:ext cx="4929222" cy="571504"/>
        </p:xfrm>
        <a:graphic>
          <a:graphicData uri="http://schemas.openxmlformats.org/drawingml/2006/table">
            <a:tbl>
              <a:tblPr firstRow="1" bandRow="1">
                <a:tableStyleId>{5C22544A-7EE6-4342-B048-85BDC9FD1C3A}</a:tableStyleId>
              </a:tblPr>
              <a:tblGrid>
                <a:gridCol w="4929222">
                  <a:extLst>
                    <a:ext uri="{9D8B030D-6E8A-4147-A177-3AD203B41FA5}">
                      <a16:colId xmlns:a16="http://schemas.microsoft.com/office/drawing/2014/main" val="20000"/>
                    </a:ext>
                  </a:extLst>
                </a:gridCol>
              </a:tblGrid>
              <a:tr h="571504">
                <a:tc>
                  <a:txBody>
                    <a:bodyPr/>
                    <a:lstStyle/>
                    <a:p>
                      <a:pPr algn="ctr"/>
                      <a:r>
                        <a:rPr lang="de-DE" sz="1600" baseline="0" dirty="0">
                          <a:latin typeface="+mn-lt"/>
                          <a:cs typeface="Arial" pitchFamily="34" charset="0"/>
                        </a:rPr>
                        <a:t>FC Dingolfing</a:t>
                      </a:r>
                    </a:p>
                    <a:p>
                      <a:pPr algn="ctr"/>
                      <a:endParaRPr lang="de-DE" sz="1200" baseline="0" dirty="0">
                        <a:latin typeface="+mn-lt"/>
                        <a:cs typeface="Arial"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bl>
          </a:graphicData>
        </a:graphic>
      </p:graphicFrame>
      <p:pic>
        <p:nvPicPr>
          <p:cNvPr id="4" name="Grafik 3">
            <a:extLst>
              <a:ext uri="{FF2B5EF4-FFF2-40B4-BE49-F238E27FC236}">
                <a16:creationId xmlns:a16="http://schemas.microsoft.com/office/drawing/2014/main" id="{361441F4-7659-B738-FE37-D1636FBA7101}"/>
              </a:ext>
            </a:extLst>
          </p:cNvPr>
          <p:cNvPicPr>
            <a:picLocks noChangeAspect="1"/>
          </p:cNvPicPr>
          <p:nvPr/>
        </p:nvPicPr>
        <p:blipFill>
          <a:blip r:embed="rId3"/>
          <a:stretch>
            <a:fillRect/>
          </a:stretch>
        </p:blipFill>
        <p:spPr>
          <a:xfrm>
            <a:off x="205193" y="137945"/>
            <a:ext cx="505947" cy="505947"/>
          </a:xfrm>
          <a:prstGeom prst="rect">
            <a:avLst/>
          </a:prstGeom>
        </p:spPr>
      </p:pic>
      <p:pic>
        <p:nvPicPr>
          <p:cNvPr id="5" name="Grafik 4">
            <a:extLst>
              <a:ext uri="{FF2B5EF4-FFF2-40B4-BE49-F238E27FC236}">
                <a16:creationId xmlns:a16="http://schemas.microsoft.com/office/drawing/2014/main" id="{15124524-A9C2-C333-57BB-E749C6D360FC}"/>
              </a:ext>
            </a:extLst>
          </p:cNvPr>
          <p:cNvPicPr>
            <a:picLocks noChangeAspect="1"/>
          </p:cNvPicPr>
          <p:nvPr/>
        </p:nvPicPr>
        <p:blipFill>
          <a:blip r:embed="rId3"/>
          <a:stretch>
            <a:fillRect/>
          </a:stretch>
        </p:blipFill>
        <p:spPr>
          <a:xfrm>
            <a:off x="4541289" y="137945"/>
            <a:ext cx="505947" cy="505947"/>
          </a:xfrm>
          <a:prstGeom prst="rect">
            <a:avLst/>
          </a:prstGeom>
        </p:spPr>
      </p:pic>
      <p:pic>
        <p:nvPicPr>
          <p:cNvPr id="7" name="Grafik 6">
            <a:extLst>
              <a:ext uri="{FF2B5EF4-FFF2-40B4-BE49-F238E27FC236}">
                <a16:creationId xmlns:a16="http://schemas.microsoft.com/office/drawing/2014/main" id="{579D120C-9BC0-1C47-83D6-4696EB94DA2B}"/>
              </a:ext>
            </a:extLst>
          </p:cNvPr>
          <p:cNvPicPr>
            <a:picLocks noChangeAspect="1"/>
          </p:cNvPicPr>
          <p:nvPr/>
        </p:nvPicPr>
        <p:blipFill>
          <a:blip r:embed="rId4"/>
          <a:stretch>
            <a:fillRect/>
          </a:stretch>
        </p:blipFill>
        <p:spPr>
          <a:xfrm>
            <a:off x="213087" y="816214"/>
            <a:ext cx="4787943" cy="6746647"/>
          </a:xfrm>
          <a:prstGeom prst="rect">
            <a:avLst/>
          </a:prstGeom>
        </p:spPr>
      </p:pic>
    </p:spTree>
    <p:extLst>
      <p:ext uri="{BB962C8B-B14F-4D97-AF65-F5344CB8AC3E}">
        <p14:creationId xmlns:p14="http://schemas.microsoft.com/office/powerpoint/2010/main" val="2354862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7" name="Textfeld 22"/>
          <p:cNvSpPr txBox="1">
            <a:spLocks noChangeArrowheads="1"/>
          </p:cNvSpPr>
          <p:nvPr/>
        </p:nvSpPr>
        <p:spPr bwMode="auto">
          <a:xfrm>
            <a:off x="163513" y="993775"/>
            <a:ext cx="4930775" cy="369888"/>
          </a:xfrm>
          <a:prstGeom prst="rect">
            <a:avLst/>
          </a:prstGeom>
          <a:noFill/>
          <a:ln w="9525">
            <a:noFill/>
            <a:miter lim="800000"/>
            <a:headEnd/>
            <a:tailEnd/>
          </a:ln>
        </p:spPr>
        <p:txBody>
          <a:bodyPr>
            <a:spAutoFit/>
          </a:bodyPr>
          <a:lstStyle/>
          <a:p>
            <a:pPr algn="l"/>
            <a:endParaRPr lang="de-DE">
              <a:latin typeface="Calibri" pitchFamily="34" charset="0"/>
            </a:endParaRPr>
          </a:p>
        </p:txBody>
      </p:sp>
      <p:sp>
        <p:nvSpPr>
          <p:cNvPr id="18449" name="Rectangle 22"/>
          <p:cNvSpPr>
            <a:spLocks noChangeArrowheads="1"/>
          </p:cNvSpPr>
          <p:nvPr/>
        </p:nvSpPr>
        <p:spPr bwMode="auto">
          <a:xfrm>
            <a:off x="0" y="0"/>
            <a:ext cx="5329238" cy="0"/>
          </a:xfrm>
          <a:prstGeom prst="rect">
            <a:avLst/>
          </a:prstGeom>
          <a:noFill/>
          <a:ln w="9525" algn="ctr">
            <a:noFill/>
            <a:miter lim="800000"/>
            <a:headEnd/>
            <a:tailEnd/>
          </a:ln>
        </p:spPr>
        <p:txBody>
          <a:bodyPr wrap="none" anchor="ctr">
            <a:spAutoFit/>
          </a:bodyPr>
          <a:lstStyle/>
          <a:p>
            <a:endParaRPr lang="de-DE"/>
          </a:p>
        </p:txBody>
      </p:sp>
      <p:sp>
        <p:nvSpPr>
          <p:cNvPr id="18451" name="Rectangle 24"/>
          <p:cNvSpPr>
            <a:spLocks noChangeArrowheads="1"/>
          </p:cNvSpPr>
          <p:nvPr/>
        </p:nvSpPr>
        <p:spPr bwMode="auto">
          <a:xfrm>
            <a:off x="0" y="0"/>
            <a:ext cx="5329238" cy="0"/>
          </a:xfrm>
          <a:prstGeom prst="rect">
            <a:avLst/>
          </a:prstGeom>
          <a:noFill/>
          <a:ln w="9525" algn="ctr">
            <a:noFill/>
            <a:miter lim="800000"/>
            <a:headEnd/>
            <a:tailEnd/>
          </a:ln>
        </p:spPr>
        <p:txBody>
          <a:bodyPr wrap="none" anchor="ctr">
            <a:spAutoFit/>
          </a:bodyPr>
          <a:lstStyle/>
          <a:p>
            <a:endParaRPr lang="de-DE"/>
          </a:p>
        </p:txBody>
      </p:sp>
      <p:sp>
        <p:nvSpPr>
          <p:cNvPr id="18453" name="Rectangle 26"/>
          <p:cNvSpPr>
            <a:spLocks noChangeArrowheads="1"/>
          </p:cNvSpPr>
          <p:nvPr/>
        </p:nvSpPr>
        <p:spPr bwMode="auto">
          <a:xfrm>
            <a:off x="0" y="0"/>
            <a:ext cx="5329238" cy="0"/>
          </a:xfrm>
          <a:prstGeom prst="rect">
            <a:avLst/>
          </a:prstGeom>
          <a:noFill/>
          <a:ln w="9525" algn="ctr">
            <a:noFill/>
            <a:miter lim="800000"/>
            <a:headEnd/>
            <a:tailEnd/>
          </a:ln>
        </p:spPr>
        <p:txBody>
          <a:bodyPr wrap="none" anchor="ctr">
            <a:spAutoFit/>
          </a:bodyPr>
          <a:lstStyle/>
          <a:p>
            <a:endParaRPr lang="de-DE"/>
          </a:p>
        </p:txBody>
      </p:sp>
      <p:sp>
        <p:nvSpPr>
          <p:cNvPr id="14" name="Textfeld 13"/>
          <p:cNvSpPr txBox="1"/>
          <p:nvPr/>
        </p:nvSpPr>
        <p:spPr>
          <a:xfrm>
            <a:off x="-2799605" y="2780903"/>
            <a:ext cx="184666" cy="369332"/>
          </a:xfrm>
          <a:prstGeom prst="rect">
            <a:avLst/>
          </a:prstGeom>
          <a:noFill/>
        </p:spPr>
        <p:txBody>
          <a:bodyPr wrap="none" rtlCol="0">
            <a:spAutoFit/>
          </a:bodyPr>
          <a:lstStyle/>
          <a:p>
            <a:endParaRPr lang="de-DE" dirty="0"/>
          </a:p>
        </p:txBody>
      </p:sp>
      <p:sp>
        <p:nvSpPr>
          <p:cNvPr id="1031" name="Rectangle 7"/>
          <p:cNvSpPr>
            <a:spLocks noChangeArrowheads="1"/>
          </p:cNvSpPr>
          <p:nvPr/>
        </p:nvSpPr>
        <p:spPr bwMode="auto">
          <a:xfrm>
            <a:off x="128182" y="530427"/>
            <a:ext cx="5001436" cy="6912767"/>
          </a:xfrm>
          <a:prstGeom prst="rect">
            <a:avLst/>
          </a:prstGeom>
          <a:solidFill>
            <a:schemeClr val="bg1"/>
          </a:solidFill>
          <a:ln w="9525">
            <a:noFill/>
            <a:miter lim="800000"/>
            <a:headEnd/>
            <a:tailEnd/>
          </a:ln>
          <a:effectLst/>
        </p:spPr>
        <p:txBody>
          <a:bodyPr wrap="square" lIns="90000" tIns="0" bIns="0" anchor="t" anchorCtr="0">
            <a:noAutofit/>
          </a:bodyPr>
          <a:lstStyle/>
          <a:p>
            <a:pPr algn="just">
              <a:defRPr/>
            </a:pPr>
            <a:r>
              <a:rPr lang="de-DE" sz="1100" b="1" dirty="0">
                <a:latin typeface="Mulish" pitchFamily="2" charset="77"/>
                <a:ea typeface="Times New Roman" pitchFamily="18" charset="0"/>
                <a:cs typeface="Times New Roman" pitchFamily="18" charset="0"/>
              </a:rPr>
              <a:t>Servus liebe Fußballfreunde,</a:t>
            </a:r>
          </a:p>
          <a:p>
            <a:pPr algn="l"/>
            <a:r>
              <a:rPr lang="de-DE" sz="1100" dirty="0">
                <a:latin typeface="Mulish" pitchFamily="2" charset="77"/>
                <a:cs typeface="Times New Roman" pitchFamily="18" charset="0"/>
              </a:rPr>
              <a:t>zum Heimspiel in der Landesliga Mitte darf Sie der FC Dingolfing recht herzlich begrüßen. Ganz besonders begrüßen wir natürlich die </a:t>
            </a:r>
            <a:r>
              <a:rPr lang="de-DE" sz="1100" b="1" dirty="0">
                <a:latin typeface="Mulish" pitchFamily="2" charset="77"/>
                <a:cs typeface="Times New Roman" pitchFamily="18" charset="0"/>
              </a:rPr>
              <a:t>Gäste aus Hauzenberg </a:t>
            </a:r>
            <a:r>
              <a:rPr lang="de-DE" sz="1100" dirty="0">
                <a:latin typeface="Mulish" pitchFamily="2" charset="77"/>
                <a:cs typeface="Times New Roman" pitchFamily="18" charset="0"/>
              </a:rPr>
              <a:t>samt Spielern, Betreuern und mitgereisten Fans. </a:t>
            </a:r>
          </a:p>
          <a:p>
            <a:pPr algn="l"/>
            <a:r>
              <a:rPr lang="de-DE" sz="1100" dirty="0">
                <a:latin typeface="Mulish" pitchFamily="2" charset="77"/>
                <a:cs typeface="Times New Roman" pitchFamily="18" charset="0"/>
              </a:rPr>
              <a:t>Ein besonderer Gruß geht auch an das eingeteilte Schiedsrichtergespann um </a:t>
            </a:r>
            <a:r>
              <a:rPr lang="de-DE" sz="1100" b="1" dirty="0">
                <a:latin typeface="Mulish" pitchFamily="2" charset="77"/>
                <a:cs typeface="Times New Roman" pitchFamily="18" charset="0"/>
              </a:rPr>
              <a:t>Hauptschiedsrichter Lothar Ostheimer </a:t>
            </a:r>
            <a:r>
              <a:rPr lang="de-DE" sz="1100" dirty="0">
                <a:latin typeface="Mulish" pitchFamily="2" charset="77"/>
                <a:cs typeface="Times New Roman" pitchFamily="18" charset="0"/>
              </a:rPr>
              <a:t>sowie seine Assistenten.</a:t>
            </a:r>
            <a:endParaRPr lang="de-DE" sz="1100" b="1" dirty="0">
              <a:latin typeface="Mulish" pitchFamily="2" charset="77"/>
              <a:cs typeface="Times New Roman" pitchFamily="18" charset="0"/>
            </a:endParaRPr>
          </a:p>
          <a:p>
            <a:pPr algn="l"/>
            <a:r>
              <a:rPr lang="de-DE" sz="1100" b="1" i="0" dirty="0">
                <a:effectLst/>
                <a:latin typeface="Mulish" pitchFamily="2" charset="77"/>
                <a:cs typeface="Arial" panose="020B0604020202020204" pitchFamily="34" charset="0"/>
              </a:rPr>
              <a:t>                                                                                                        </a:t>
            </a:r>
            <a:endParaRPr lang="de-DE" sz="1100" i="0" dirty="0">
              <a:effectLst/>
              <a:latin typeface="Mulish" pitchFamily="2" charset="77"/>
              <a:cs typeface="Arial" panose="020B0604020202020204" pitchFamily="34" charset="0"/>
            </a:endParaRPr>
          </a:p>
          <a:p>
            <a:pPr algn="l">
              <a:spcAft>
                <a:spcPts val="75"/>
              </a:spcAft>
              <a:buNone/>
            </a:pPr>
            <a:r>
              <a:rPr lang="de-DE" sz="980" b="1" i="0" dirty="0">
                <a:solidFill>
                  <a:srgbClr val="000000"/>
                </a:solidFill>
                <a:effectLst/>
                <a:latin typeface="Mulish" pitchFamily="2" charset="0"/>
              </a:rPr>
              <a:t>Gebrauchter Tag für den FCD - FC Dingolfing unterliegt in Amberg mit 0:1</a:t>
            </a:r>
          </a:p>
          <a:p>
            <a:pPr algn="l">
              <a:spcAft>
                <a:spcPts val="75"/>
              </a:spcAft>
              <a:buNone/>
            </a:pPr>
            <a:r>
              <a:rPr lang="de-DE" sz="980" b="1" i="0" dirty="0">
                <a:solidFill>
                  <a:srgbClr val="000000"/>
                </a:solidFill>
                <a:effectLst/>
                <a:latin typeface="Mulish" pitchFamily="2" charset="0"/>
              </a:rPr>
              <a:t> </a:t>
            </a:r>
            <a:endParaRPr lang="de-DE" sz="980" b="0" i="0" dirty="0">
              <a:solidFill>
                <a:srgbClr val="000000"/>
              </a:solidFill>
              <a:effectLst/>
              <a:latin typeface="Mulish" pitchFamily="2" charset="0"/>
            </a:endParaRPr>
          </a:p>
          <a:p>
            <a:pPr algn="l">
              <a:spcAft>
                <a:spcPts val="75"/>
              </a:spcAft>
              <a:buNone/>
            </a:pPr>
            <a:r>
              <a:rPr lang="de-DE" sz="980" b="0" i="0" dirty="0">
                <a:solidFill>
                  <a:srgbClr val="000000"/>
                </a:solidFill>
                <a:effectLst/>
                <a:latin typeface="Mulish" pitchFamily="2" charset="0"/>
              </a:rPr>
              <a:t>Der FC Dingolfing musste beim FC Amberg eine enttäuschende 0:1-Niederlage hinnehmen. In einem Spiel, das schnell erzählt ist, präsentierte sich die Mannschaft von Trainer Tom Seidl ungewohnt schwach und blieb über 90 Minuten ohne echte Torchance. Das Fazit von Seidl fiel entsprechend deutlich aus: „Es gibt heute nicht viel zu sagen. Das war von unserer Seite richtig schwach. Ein absolut verdienter Sieg für Amberg.“</a:t>
            </a:r>
          </a:p>
          <a:p>
            <a:pPr algn="l">
              <a:spcAft>
                <a:spcPts val="75"/>
              </a:spcAft>
              <a:buNone/>
            </a:pPr>
            <a:r>
              <a:rPr lang="de-DE" sz="980" b="0" i="0" dirty="0">
                <a:solidFill>
                  <a:srgbClr val="000000"/>
                </a:solidFill>
                <a:effectLst/>
                <a:latin typeface="Mulish" pitchFamily="2" charset="0"/>
              </a:rPr>
              <a:t>Bereits die Anreise stand unter keinem guten Stern. Eine Stunde Stau sorgte für eine Verschiebung des Spielbeginns. Doch Seidl wollte dies nicht als Ausrede gelten lassen: „Darf keine Ausrede sein.“ Der FC Amberg, der zuvor 13 Spiele in Folge ohne Sieg geblieben war, agierte defensiv kompakt und überließ den Gästen viel Ballbesitz. Daraus konnte der FCD kein Kapital schlagen. Die Blau-Weißen offenbarten im Spielaufbau ungewohnte Schwächen und es fehlte es an Intensität in ihrem Offensivspiel. </a:t>
            </a:r>
          </a:p>
          <a:p>
            <a:pPr algn="l">
              <a:spcAft>
                <a:spcPts val="75"/>
              </a:spcAft>
              <a:buNone/>
            </a:pPr>
            <a:r>
              <a:rPr lang="de-DE" sz="980" b="0" i="0" dirty="0">
                <a:solidFill>
                  <a:srgbClr val="000000"/>
                </a:solidFill>
                <a:effectLst/>
                <a:latin typeface="Mulish" pitchFamily="2" charset="0"/>
              </a:rPr>
              <a:t>Während die Dingolfinger Offensivabteilung weitgehend abgemeldet war, kam Amberg im ersten Durchgang zu zwei guten Möglichkeiten durch Torjäger Maximilian Witzel. Ein Kopfball des Angreifers ging knapp vorbei, sein Schlenzer strich nur wenige Zentimeter über den Querbalken.</a:t>
            </a:r>
          </a:p>
          <a:p>
            <a:pPr algn="l">
              <a:spcAft>
                <a:spcPts val="75"/>
              </a:spcAft>
              <a:buNone/>
            </a:pPr>
            <a:r>
              <a:rPr lang="de-DE" sz="980" b="0" i="0" dirty="0">
                <a:solidFill>
                  <a:srgbClr val="000000"/>
                </a:solidFill>
                <a:effectLst/>
                <a:latin typeface="Mulish" pitchFamily="2" charset="0"/>
              </a:rPr>
              <a:t>Nach dem Seitenwechsel zeigte sich der FCD zunächst etwas verbessert und kam durch Julian Kehl zur ersten Gelegenheit. Doch auch dieser Abschluss nach schöner Ablage verfehlte das Ziel. Amberg hingegen blieb gefährlich, erneut war es Witzel, der zweimal knapp scheiterte.</a:t>
            </a:r>
          </a:p>
          <a:p>
            <a:pPr algn="l">
              <a:spcAft>
                <a:spcPts val="75"/>
              </a:spcAft>
              <a:buNone/>
            </a:pPr>
            <a:r>
              <a:rPr lang="de-DE" sz="980" b="0" i="0" dirty="0">
                <a:solidFill>
                  <a:srgbClr val="000000"/>
                </a:solidFill>
                <a:effectLst/>
                <a:latin typeface="Mulish" pitchFamily="2" charset="0"/>
              </a:rPr>
              <a:t>Das einzige Tor des Spiels war symptomatisch für den Auftritt der Gäste. Nach einer unzureichend geklärten Situation auf der linken Seite kombinierte sich Amberg stark durch, und der eingewechselte Alexander Kloos traf per Schrägschuss mit Hilfe des Innenpfostens zum entscheidenden 1:0.</a:t>
            </a:r>
          </a:p>
          <a:p>
            <a:pPr algn="l">
              <a:spcAft>
                <a:spcPts val="75"/>
              </a:spcAft>
              <a:buNone/>
            </a:pPr>
            <a:r>
              <a:rPr lang="de-DE" sz="980" b="0" i="0" dirty="0">
                <a:solidFill>
                  <a:srgbClr val="000000"/>
                </a:solidFill>
                <a:effectLst/>
                <a:latin typeface="Mulish" pitchFamily="2" charset="0"/>
              </a:rPr>
              <a:t>In der Schlussphase warf der FCD zwar noch einmal alles nach vorne, doch Amberg war dem 2:0 durch Konter näher als die Dingolfinger dem Ausgleich. </a:t>
            </a:r>
            <a:r>
              <a:rPr lang="de-DE" sz="980" b="1" i="0" dirty="0">
                <a:solidFill>
                  <a:srgbClr val="000000"/>
                </a:solidFill>
                <a:effectLst/>
                <a:latin typeface="Mulish" pitchFamily="2" charset="0"/>
              </a:rPr>
              <a:t>„Ich bin maßlos enttäuscht von der gezeigten Leistung. Man kann sich bei unseren mitgereisten Anhängern nur entschuldigen“, resümierte Teammanager Tom Auer.</a:t>
            </a:r>
            <a:endParaRPr lang="de-DE" sz="980" b="0" i="0" dirty="0">
              <a:solidFill>
                <a:srgbClr val="000000"/>
              </a:solidFill>
              <a:effectLst/>
              <a:latin typeface="Mulish" pitchFamily="2" charset="0"/>
            </a:endParaRPr>
          </a:p>
          <a:p>
            <a:pPr algn="l">
              <a:spcAft>
                <a:spcPts val="75"/>
              </a:spcAft>
            </a:pPr>
            <a:r>
              <a:rPr lang="de-DE" sz="980" b="0" i="0" dirty="0">
                <a:solidFill>
                  <a:srgbClr val="000000"/>
                </a:solidFill>
                <a:effectLst/>
                <a:latin typeface="Mulish" pitchFamily="2" charset="0"/>
              </a:rPr>
              <a:t>Nun liegt der Fokus auf einer intensiven Trainingswoche, um die Enttäuschung aus den Köpfen zu bekommen. Am kommenden Samstag erwartet der FCD ein echtes Topspiel: Zu Gast ist der Spitzenreiter aus Hauzenberg. Es gilt, die richtigen Schlüsse zu ziehen und vor heimischer Kulisse wieder die gewohnte Stärke zu zeigen.</a:t>
            </a:r>
          </a:p>
          <a:p>
            <a:pPr algn="l"/>
            <a:endParaRPr lang="de-DE" sz="1100" dirty="0">
              <a:latin typeface="Mulish" pitchFamily="2" charset="77"/>
              <a:cs typeface="Arial" panose="020B0604020202020204" pitchFamily="34" charset="0"/>
            </a:endParaRPr>
          </a:p>
        </p:txBody>
      </p:sp>
      <p:graphicFrame>
        <p:nvGraphicFramePr>
          <p:cNvPr id="4" name="Tabelle 3"/>
          <p:cNvGraphicFramePr>
            <a:graphicFrameLocks noGrp="1"/>
          </p:cNvGraphicFramePr>
          <p:nvPr>
            <p:extLst>
              <p:ext uri="{D42A27DB-BD31-4B8C-83A1-F6EECF244321}">
                <p14:modId xmlns:p14="http://schemas.microsoft.com/office/powerpoint/2010/main" val="1189420486"/>
              </p:ext>
            </p:extLst>
          </p:nvPr>
        </p:nvGraphicFramePr>
        <p:xfrm>
          <a:off x="163513" y="80272"/>
          <a:ext cx="5001436" cy="369884"/>
        </p:xfrm>
        <a:graphic>
          <a:graphicData uri="http://schemas.openxmlformats.org/drawingml/2006/table">
            <a:tbl>
              <a:tblPr firstRow="1" bandRow="1">
                <a:tableStyleId>{5C22544A-7EE6-4342-B048-85BDC9FD1C3A}</a:tableStyleId>
              </a:tblPr>
              <a:tblGrid>
                <a:gridCol w="5001436">
                  <a:extLst>
                    <a:ext uri="{9D8B030D-6E8A-4147-A177-3AD203B41FA5}">
                      <a16:colId xmlns:a16="http://schemas.microsoft.com/office/drawing/2014/main" val="20000"/>
                    </a:ext>
                  </a:extLst>
                </a:gridCol>
              </a:tblGrid>
              <a:tr h="369884">
                <a:tc>
                  <a:txBody>
                    <a:bodyPr/>
                    <a:lstStyle/>
                    <a:p>
                      <a:pPr algn="ctr"/>
                      <a:r>
                        <a:rPr lang="de-DE" sz="1800" dirty="0">
                          <a:latin typeface="Mulish" pitchFamily="2" charset="77"/>
                          <a:cs typeface="Arial" pitchFamily="34" charset="0"/>
                        </a:rPr>
                        <a:t>HEUTE</a:t>
                      </a:r>
                      <a:r>
                        <a:rPr lang="de-DE" sz="1800" baseline="0" dirty="0">
                          <a:latin typeface="Mulish" pitchFamily="2" charset="77"/>
                          <a:cs typeface="Arial" pitchFamily="34" charset="0"/>
                        </a:rPr>
                        <a:t> IM STADION</a:t>
                      </a:r>
                      <a:endParaRPr lang="de-DE" sz="1800" dirty="0">
                        <a:latin typeface="Mulish" pitchFamily="2" charset="77"/>
                        <a:cs typeface="Arial"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947049405"/>
              </p:ext>
            </p:extLst>
          </p:nvPr>
        </p:nvGraphicFramePr>
        <p:xfrm>
          <a:off x="163513" y="207963"/>
          <a:ext cx="4929222" cy="571504"/>
        </p:xfrm>
        <a:graphic>
          <a:graphicData uri="http://schemas.openxmlformats.org/drawingml/2006/table">
            <a:tbl>
              <a:tblPr firstRow="1" bandRow="1">
                <a:tableStyleId>{5C22544A-7EE6-4342-B048-85BDC9FD1C3A}</a:tableStyleId>
              </a:tblPr>
              <a:tblGrid>
                <a:gridCol w="4929222">
                  <a:extLst>
                    <a:ext uri="{9D8B030D-6E8A-4147-A177-3AD203B41FA5}">
                      <a16:colId xmlns:a16="http://schemas.microsoft.com/office/drawing/2014/main" val="20000"/>
                    </a:ext>
                  </a:extLst>
                </a:gridCol>
              </a:tblGrid>
              <a:tr h="5715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600" dirty="0">
                          <a:latin typeface="+mn-lt"/>
                          <a:cs typeface="Arial" pitchFamily="34" charset="0"/>
                        </a:rPr>
                        <a:t>FC Dingolfing</a:t>
                      </a:r>
                      <a:endParaRPr lang="de-DE" sz="1400" b="1" i="0" u="none" strike="noStrike" dirty="0">
                        <a:solidFill>
                          <a:schemeClr val="bg1"/>
                        </a:solidFill>
                        <a:effectLst/>
                        <a:latin typeface="Helvetica Neue" panose="02000503000000020004" pitchFamily="2" charset="0"/>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de-DE" sz="1400" b="1" i="0" u="none" strike="noStrike" dirty="0">
                          <a:solidFill>
                            <a:schemeClr val="bg1"/>
                          </a:solidFill>
                          <a:effectLst/>
                          <a:latin typeface="Helvetica Neue" panose="02000503000000020004" pitchFamily="2" charset="0"/>
                          <a:cs typeface="Arial" pitchFamily="34" charset="0"/>
                        </a:rPr>
                        <a:t>Neuer Partner</a:t>
                      </a:r>
                      <a:endParaRPr lang="de-DE" sz="1600" dirty="0">
                        <a:latin typeface="+mn-lt"/>
                        <a:cs typeface="Arial"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bl>
          </a:graphicData>
        </a:graphic>
      </p:graphicFrame>
      <p:sp>
        <p:nvSpPr>
          <p:cNvPr id="13345" name="Rectangle 52"/>
          <p:cNvSpPr>
            <a:spLocks noChangeArrowheads="1"/>
          </p:cNvSpPr>
          <p:nvPr/>
        </p:nvSpPr>
        <p:spPr bwMode="auto">
          <a:xfrm>
            <a:off x="0" y="0"/>
            <a:ext cx="5329238" cy="0"/>
          </a:xfrm>
          <a:prstGeom prst="rect">
            <a:avLst/>
          </a:prstGeom>
          <a:noFill/>
          <a:ln w="9525" algn="ctr">
            <a:noFill/>
            <a:miter lim="800000"/>
            <a:headEnd/>
            <a:tailEnd/>
          </a:ln>
        </p:spPr>
        <p:txBody>
          <a:bodyPr wrap="none" anchor="ctr">
            <a:spAutoFit/>
          </a:bodyPr>
          <a:lstStyle/>
          <a:p>
            <a:endParaRPr lang="de-DE"/>
          </a:p>
        </p:txBody>
      </p:sp>
      <p:pic>
        <p:nvPicPr>
          <p:cNvPr id="4" name="Grafik 3">
            <a:extLst>
              <a:ext uri="{FF2B5EF4-FFF2-40B4-BE49-F238E27FC236}">
                <a16:creationId xmlns:a16="http://schemas.microsoft.com/office/drawing/2014/main" id="{EA8EA427-731B-6908-AA0B-B345949E21CA}"/>
              </a:ext>
            </a:extLst>
          </p:cNvPr>
          <p:cNvPicPr>
            <a:picLocks noChangeAspect="1"/>
          </p:cNvPicPr>
          <p:nvPr/>
        </p:nvPicPr>
        <p:blipFill>
          <a:blip r:embed="rId2"/>
          <a:stretch>
            <a:fillRect/>
          </a:stretch>
        </p:blipFill>
        <p:spPr>
          <a:xfrm>
            <a:off x="212129" y="239632"/>
            <a:ext cx="505947" cy="505947"/>
          </a:xfrm>
          <a:prstGeom prst="rect">
            <a:avLst/>
          </a:prstGeom>
        </p:spPr>
      </p:pic>
      <p:pic>
        <p:nvPicPr>
          <p:cNvPr id="6" name="Grafik 5">
            <a:extLst>
              <a:ext uri="{FF2B5EF4-FFF2-40B4-BE49-F238E27FC236}">
                <a16:creationId xmlns:a16="http://schemas.microsoft.com/office/drawing/2014/main" id="{657D7CFB-69C9-EB30-B29D-406760B384AE}"/>
              </a:ext>
            </a:extLst>
          </p:cNvPr>
          <p:cNvPicPr>
            <a:picLocks noChangeAspect="1"/>
          </p:cNvPicPr>
          <p:nvPr/>
        </p:nvPicPr>
        <p:blipFill>
          <a:blip r:embed="rId2"/>
          <a:stretch>
            <a:fillRect/>
          </a:stretch>
        </p:blipFill>
        <p:spPr>
          <a:xfrm>
            <a:off x="4569528" y="239632"/>
            <a:ext cx="505947" cy="505947"/>
          </a:xfrm>
          <a:prstGeom prst="rect">
            <a:avLst/>
          </a:prstGeom>
        </p:spPr>
      </p:pic>
      <p:sp>
        <p:nvSpPr>
          <p:cNvPr id="3" name="Textfeld 2">
            <a:extLst>
              <a:ext uri="{FF2B5EF4-FFF2-40B4-BE49-F238E27FC236}">
                <a16:creationId xmlns:a16="http://schemas.microsoft.com/office/drawing/2014/main" id="{CD640473-1C7C-691D-E997-81E35157A399}"/>
              </a:ext>
            </a:extLst>
          </p:cNvPr>
          <p:cNvSpPr txBox="1"/>
          <p:nvPr/>
        </p:nvSpPr>
        <p:spPr>
          <a:xfrm>
            <a:off x="200008" y="900311"/>
            <a:ext cx="4929222" cy="6329938"/>
          </a:xfrm>
          <a:prstGeom prst="rect">
            <a:avLst/>
          </a:prstGeom>
          <a:noFill/>
        </p:spPr>
        <p:txBody>
          <a:bodyPr wrap="square" rtlCol="0">
            <a:spAutoFit/>
          </a:bodyPr>
          <a:lstStyle/>
          <a:p>
            <a:pPr>
              <a:lnSpc>
                <a:spcPts val="1155"/>
              </a:lnSpc>
              <a:spcAft>
                <a:spcPts val="800"/>
              </a:spcAft>
              <a:buNone/>
            </a:pPr>
            <a:r>
              <a:rPr lang="de-DE" sz="1100" b="1" dirty="0">
                <a:solidFill>
                  <a:srgbClr val="000000"/>
                </a:solidFill>
                <a:effectLst/>
                <a:latin typeface="Mulish" pitchFamily="2" charset="0"/>
              </a:rPr>
              <a:t>Neuer Partner für den FCD</a:t>
            </a:r>
            <a:r>
              <a:rPr lang="de-DE" sz="1100" dirty="0">
                <a:solidFill>
                  <a:srgbClr val="000000"/>
                </a:solidFill>
                <a:latin typeface="Mulish" pitchFamily="2" charset="0"/>
              </a:rPr>
              <a:t> - </a:t>
            </a:r>
            <a:r>
              <a:rPr lang="de-DE" sz="1100" b="1" dirty="0">
                <a:solidFill>
                  <a:srgbClr val="000000"/>
                </a:solidFill>
                <a:effectLst/>
                <a:latin typeface="Mulish" pitchFamily="2" charset="0"/>
              </a:rPr>
              <a:t>Stefan Brandl </a:t>
            </a:r>
            <a:r>
              <a:rPr lang="de-DE" sz="1100" b="1" dirty="0" err="1">
                <a:solidFill>
                  <a:srgbClr val="000000"/>
                </a:solidFill>
                <a:effectLst/>
                <a:latin typeface="Mulish" pitchFamily="2" charset="0"/>
              </a:rPr>
              <a:t>Autolackier</a:t>
            </a:r>
            <a:r>
              <a:rPr lang="de-DE" sz="1100" b="1" dirty="0">
                <a:solidFill>
                  <a:srgbClr val="000000"/>
                </a:solidFill>
                <a:effectLst/>
                <a:latin typeface="Mulish" pitchFamily="2" charset="0"/>
              </a:rPr>
              <a:t> GmbH &amp; Co. KG wird Sponsor des FC Dingolfing</a:t>
            </a:r>
            <a:endParaRPr lang="de-DE" sz="1100" dirty="0">
              <a:solidFill>
                <a:srgbClr val="000000"/>
              </a:solidFill>
              <a:effectLst/>
              <a:latin typeface="Mulish" pitchFamily="2" charset="0"/>
            </a:endParaRPr>
          </a:p>
          <a:p>
            <a:pPr>
              <a:lnSpc>
                <a:spcPts val="1155"/>
              </a:lnSpc>
              <a:spcAft>
                <a:spcPts val="800"/>
              </a:spcAft>
              <a:buNone/>
            </a:pPr>
            <a:endParaRPr lang="de-DE" sz="1100" dirty="0">
              <a:solidFill>
                <a:srgbClr val="000000"/>
              </a:solidFill>
              <a:effectLst/>
              <a:latin typeface="Mulish" pitchFamily="2" charset="0"/>
            </a:endParaRPr>
          </a:p>
          <a:p>
            <a:pPr>
              <a:lnSpc>
                <a:spcPts val="1155"/>
              </a:lnSpc>
              <a:spcAft>
                <a:spcPts val="800"/>
              </a:spcAft>
              <a:buNone/>
            </a:pPr>
            <a:r>
              <a:rPr lang="de-DE" sz="1100" dirty="0">
                <a:solidFill>
                  <a:srgbClr val="000000"/>
                </a:solidFill>
                <a:effectLst/>
                <a:latin typeface="Mulish" pitchFamily="2" charset="0"/>
              </a:rPr>
              <a:t>Der FC Dingolfing freut sich, mit der Stefan Brandl </a:t>
            </a:r>
            <a:r>
              <a:rPr lang="de-DE" sz="1100" dirty="0" err="1">
                <a:solidFill>
                  <a:srgbClr val="000000"/>
                </a:solidFill>
                <a:effectLst/>
                <a:latin typeface="Mulish" pitchFamily="2" charset="0"/>
              </a:rPr>
              <a:t>Autolackier</a:t>
            </a:r>
            <a:r>
              <a:rPr lang="de-DE" sz="1100" dirty="0">
                <a:solidFill>
                  <a:srgbClr val="000000"/>
                </a:solidFill>
                <a:effectLst/>
                <a:latin typeface="Mulish" pitchFamily="2" charset="0"/>
              </a:rPr>
              <a:t> GmbH &amp; Co. KG aus Dingolfing einen weiteren starken Partner gewonnen zu haben. Das Unternehmen, eine Tochterfirma der Stefan Brandl Industrielackierung GmbH &amp; Co. KG mit Hauptsitz in Mamming, wird vom Inhaber Stefan Brandl geführt. Es unterstützt den Verein nicht nur im Isar-Wald-Stadion, sondern ist auch Sponsor des beliebten Hallenspektakels des FCD.</a:t>
            </a:r>
          </a:p>
          <a:p>
            <a:pPr>
              <a:lnSpc>
                <a:spcPts val="1155"/>
              </a:lnSpc>
              <a:spcAft>
                <a:spcPts val="800"/>
              </a:spcAft>
              <a:buNone/>
            </a:pPr>
            <a:r>
              <a:rPr lang="de-DE" sz="1100" dirty="0">
                <a:solidFill>
                  <a:srgbClr val="000000"/>
                </a:solidFill>
                <a:effectLst/>
                <a:latin typeface="Mulish" pitchFamily="2" charset="0"/>
              </a:rPr>
              <a:t>„Wir sind sehr dankbar, mit der Stefan Brandl </a:t>
            </a:r>
            <a:r>
              <a:rPr lang="de-DE" sz="1100" dirty="0" err="1">
                <a:solidFill>
                  <a:srgbClr val="000000"/>
                </a:solidFill>
                <a:effectLst/>
                <a:latin typeface="Mulish" pitchFamily="2" charset="0"/>
              </a:rPr>
              <a:t>Autolackier</a:t>
            </a:r>
            <a:r>
              <a:rPr lang="de-DE" sz="1100" dirty="0">
                <a:solidFill>
                  <a:srgbClr val="000000"/>
                </a:solidFill>
                <a:effectLst/>
                <a:latin typeface="Mulish" pitchFamily="2" charset="0"/>
              </a:rPr>
              <a:t> GmbH &amp; Co. KG einen so engagierten Partner an unserer Seite zu haben“, sagt Franz Bauer aus dem Sponsorenteam des FC Dingolfing. „Es ist besonders schön, dass die Verbindung zum Verein durch die Mutter von Stefan Brandl so stark ist, die viele Jahre als engagierte Jugendleiterin tätig war.“</a:t>
            </a:r>
          </a:p>
          <a:p>
            <a:pPr>
              <a:lnSpc>
                <a:spcPts val="1155"/>
              </a:lnSpc>
              <a:spcAft>
                <a:spcPts val="800"/>
              </a:spcAft>
              <a:buNone/>
            </a:pPr>
            <a:r>
              <a:rPr lang="de-DE" sz="1100" dirty="0">
                <a:solidFill>
                  <a:srgbClr val="000000"/>
                </a:solidFill>
                <a:effectLst/>
                <a:latin typeface="Mulish" pitchFamily="2" charset="0"/>
              </a:rPr>
              <a:t>Stefan Brandl selbst hat eine lange Verbindung zum FC Dingolfing. Als ehemaliger Spieler war er von der F-Jugend bis zur B-Jugend aktiv und hat die Entwicklung des Vereins aus erster Hand erlebt.</a:t>
            </a:r>
          </a:p>
          <a:p>
            <a:pPr>
              <a:lnSpc>
                <a:spcPts val="1155"/>
              </a:lnSpc>
              <a:spcAft>
                <a:spcPts val="800"/>
              </a:spcAft>
              <a:buNone/>
            </a:pPr>
            <a:r>
              <a:rPr lang="de-DE" sz="1100" dirty="0">
                <a:solidFill>
                  <a:srgbClr val="000000"/>
                </a:solidFill>
                <a:effectLst/>
                <a:latin typeface="Mulish" pitchFamily="2" charset="0"/>
              </a:rPr>
              <a:t>„Die Nachwuchsarbeit des FC Dingolfing begeistert mich sehr“, sagt Stefan Brandl. „Ich freue mich, dass der Verein nun verstärkt auf die Förderung der Jugend setzt. Besonders beeindruckend finde ich, dass nicht nur die besten Talente aus der Region unterstützt werden, sondern dass auch alle Kinder aus der Stadt, unabhängig von Talent und Herkunft, die Chance bekommen, ihrem Hobby nachzugehen. Das ist ein wichtiger Schritt für den Verein und für die Stadt Dingolfing.“</a:t>
            </a:r>
          </a:p>
          <a:p>
            <a:pPr>
              <a:lnSpc>
                <a:spcPts val="1155"/>
              </a:lnSpc>
              <a:spcAft>
                <a:spcPts val="800"/>
              </a:spcAft>
              <a:buNone/>
            </a:pPr>
            <a:r>
              <a:rPr lang="de-DE" sz="1100" dirty="0">
                <a:solidFill>
                  <a:srgbClr val="000000"/>
                </a:solidFill>
                <a:effectLst/>
                <a:latin typeface="Mulish" pitchFamily="2" charset="0"/>
              </a:rPr>
              <a:t>Die Jugendarbeit bleibt ein zentraler Bestandteil des Vereins. Mit viel ehrenamtlichem Engagement begeistert der FC Dingolfing die Kinder der Stadt für den Fußball. „Die Förderung des Nachwuchses liegt uns sehr am Herzen. Wir sind stolz darauf, ein so starkes Netzwerk von Unterstützern wie die Stefan Brandl </a:t>
            </a:r>
            <a:r>
              <a:rPr lang="de-DE" sz="1100" dirty="0" err="1">
                <a:solidFill>
                  <a:srgbClr val="000000"/>
                </a:solidFill>
                <a:effectLst/>
                <a:latin typeface="Mulish" pitchFamily="2" charset="0"/>
              </a:rPr>
              <a:t>Autolackier</a:t>
            </a:r>
            <a:r>
              <a:rPr lang="de-DE" sz="1100" dirty="0">
                <a:solidFill>
                  <a:srgbClr val="000000"/>
                </a:solidFill>
                <a:effectLst/>
                <a:latin typeface="Mulish" pitchFamily="2" charset="0"/>
              </a:rPr>
              <a:t> GmbH &amp; Co. KG zu haben“, ergänzt Bauer.</a:t>
            </a:r>
          </a:p>
          <a:p>
            <a:pPr>
              <a:lnSpc>
                <a:spcPts val="1155"/>
              </a:lnSpc>
              <a:spcAft>
                <a:spcPts val="800"/>
              </a:spcAft>
              <a:buNone/>
            </a:pPr>
            <a:r>
              <a:rPr lang="de-DE" sz="1100" dirty="0">
                <a:solidFill>
                  <a:srgbClr val="000000"/>
                </a:solidFill>
                <a:effectLst/>
                <a:latin typeface="Mulish" pitchFamily="2" charset="0"/>
              </a:rPr>
              <a:t>Der FC Dingolfing bedankt sich herzlich bei der Stefan Brandl </a:t>
            </a:r>
            <a:r>
              <a:rPr lang="de-DE" sz="1100" dirty="0" err="1">
                <a:solidFill>
                  <a:srgbClr val="000000"/>
                </a:solidFill>
                <a:effectLst/>
                <a:latin typeface="Mulish" pitchFamily="2" charset="0"/>
              </a:rPr>
              <a:t>Autolackier</a:t>
            </a:r>
            <a:r>
              <a:rPr lang="de-DE" sz="1100" dirty="0">
                <a:solidFill>
                  <a:srgbClr val="000000"/>
                </a:solidFill>
                <a:effectLst/>
                <a:latin typeface="Mulish" pitchFamily="2" charset="0"/>
              </a:rPr>
              <a:t> GmbH &amp; Co. KG für das Vertrauen und die wertvolle Unterstützung.</a:t>
            </a:r>
          </a:p>
          <a:p>
            <a:pPr>
              <a:buNone/>
            </a:pPr>
            <a:br>
              <a:rPr lang="de-DE" sz="1100" dirty="0">
                <a:latin typeface="Mulish" pitchFamily="2" charset="0"/>
              </a:rPr>
            </a:br>
            <a:endParaRPr lang="de-DE" sz="1100" dirty="0">
              <a:latin typeface="Mulish" pitchFamily="2"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1651761406"/>
              </p:ext>
            </p:extLst>
          </p:nvPr>
        </p:nvGraphicFramePr>
        <p:xfrm>
          <a:off x="163513" y="207963"/>
          <a:ext cx="4929222" cy="571504"/>
        </p:xfrm>
        <a:graphic>
          <a:graphicData uri="http://schemas.openxmlformats.org/drawingml/2006/table">
            <a:tbl>
              <a:tblPr firstRow="1" bandRow="1">
                <a:tableStyleId>{5C22544A-7EE6-4342-B048-85BDC9FD1C3A}</a:tableStyleId>
              </a:tblPr>
              <a:tblGrid>
                <a:gridCol w="4929222">
                  <a:extLst>
                    <a:ext uri="{9D8B030D-6E8A-4147-A177-3AD203B41FA5}">
                      <a16:colId xmlns:a16="http://schemas.microsoft.com/office/drawing/2014/main" val="20000"/>
                    </a:ext>
                  </a:extLst>
                </a:gridCol>
              </a:tblGrid>
              <a:tr h="571504">
                <a:tc>
                  <a:txBody>
                    <a:bodyPr/>
                    <a:lstStyle/>
                    <a:p>
                      <a:pPr algn="ctr"/>
                      <a:r>
                        <a:rPr lang="de-DE" sz="1200" b="1" dirty="0">
                          <a:effectLst/>
                          <a:latin typeface="Helvetica" pitchFamily="2" charset="0"/>
                        </a:rPr>
                        <a:t>Werde Mitglied im Förderverein </a:t>
                      </a:r>
                    </a:p>
                    <a:p>
                      <a:pPr algn="ctr"/>
                      <a:r>
                        <a:rPr lang="de-DE" sz="1200" b="1" dirty="0">
                          <a:effectLst/>
                          <a:latin typeface="Helvetica" pitchFamily="2" charset="0"/>
                        </a:rPr>
                        <a:t>des FC Dingolfing e.V.</a:t>
                      </a:r>
                      <a:endParaRPr lang="de-DE"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bl>
          </a:graphicData>
        </a:graphic>
      </p:graphicFrame>
      <p:sp>
        <p:nvSpPr>
          <p:cNvPr id="13345" name="Rectangle 52"/>
          <p:cNvSpPr>
            <a:spLocks noChangeArrowheads="1"/>
          </p:cNvSpPr>
          <p:nvPr/>
        </p:nvSpPr>
        <p:spPr bwMode="auto">
          <a:xfrm>
            <a:off x="0" y="0"/>
            <a:ext cx="5329238" cy="0"/>
          </a:xfrm>
          <a:prstGeom prst="rect">
            <a:avLst/>
          </a:prstGeom>
          <a:noFill/>
          <a:ln w="9525" algn="ctr">
            <a:noFill/>
            <a:miter lim="800000"/>
            <a:headEnd/>
            <a:tailEnd/>
          </a:ln>
        </p:spPr>
        <p:txBody>
          <a:bodyPr wrap="none" anchor="ctr">
            <a:spAutoFit/>
          </a:bodyPr>
          <a:lstStyle/>
          <a:p>
            <a:endParaRPr lang="de-DE"/>
          </a:p>
        </p:txBody>
      </p:sp>
      <p:sp>
        <p:nvSpPr>
          <p:cNvPr id="4" name="Rechteck 3">
            <a:extLst>
              <a:ext uri="{FF2B5EF4-FFF2-40B4-BE49-F238E27FC236}">
                <a16:creationId xmlns:a16="http://schemas.microsoft.com/office/drawing/2014/main" id="{760C63C3-A109-C744-86A2-1C250CD852EC}"/>
              </a:ext>
            </a:extLst>
          </p:cNvPr>
          <p:cNvSpPr/>
          <p:nvPr/>
        </p:nvSpPr>
        <p:spPr>
          <a:xfrm>
            <a:off x="432371" y="1908423"/>
            <a:ext cx="43204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C727A9BD-ECFF-2364-3744-73E3ED59CA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50" y="756295"/>
            <a:ext cx="4872072" cy="6894597"/>
          </a:xfrm>
          <a:prstGeom prst="rect">
            <a:avLst/>
          </a:prstGeom>
        </p:spPr>
      </p:pic>
      <p:cxnSp>
        <p:nvCxnSpPr>
          <p:cNvPr id="6" name="Gerade Verbindung 5">
            <a:extLst>
              <a:ext uri="{FF2B5EF4-FFF2-40B4-BE49-F238E27FC236}">
                <a16:creationId xmlns:a16="http://schemas.microsoft.com/office/drawing/2014/main" id="{51A632A0-A856-C03F-1479-C3B68ED0EF54}"/>
              </a:ext>
            </a:extLst>
          </p:cNvPr>
          <p:cNvCxnSpPr/>
          <p:nvPr/>
        </p:nvCxnSpPr>
        <p:spPr>
          <a:xfrm>
            <a:off x="163513" y="779467"/>
            <a:ext cx="0" cy="6781796"/>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7" name="Grafik 6" descr="Schere mit einfarbiger Füllung">
            <a:extLst>
              <a:ext uri="{FF2B5EF4-FFF2-40B4-BE49-F238E27FC236}">
                <a16:creationId xmlns:a16="http://schemas.microsoft.com/office/drawing/2014/main" id="{714E9059-BF5A-F35F-7E65-49E845E2C4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8098070">
            <a:off x="-14199" y="6627257"/>
            <a:ext cx="355423" cy="355423"/>
          </a:xfrm>
          <a:prstGeom prst="rect">
            <a:avLst/>
          </a:prstGeom>
        </p:spPr>
      </p:pic>
      <p:pic>
        <p:nvPicPr>
          <p:cNvPr id="5" name="Grafik 4">
            <a:extLst>
              <a:ext uri="{FF2B5EF4-FFF2-40B4-BE49-F238E27FC236}">
                <a16:creationId xmlns:a16="http://schemas.microsoft.com/office/drawing/2014/main" id="{7736B3FB-EED6-9CC3-D766-C056E8FCBC84}"/>
              </a:ext>
            </a:extLst>
          </p:cNvPr>
          <p:cNvPicPr>
            <a:picLocks noChangeAspect="1"/>
          </p:cNvPicPr>
          <p:nvPr/>
        </p:nvPicPr>
        <p:blipFill>
          <a:blip r:embed="rId5"/>
          <a:stretch>
            <a:fillRect/>
          </a:stretch>
        </p:blipFill>
        <p:spPr>
          <a:xfrm>
            <a:off x="193840" y="240741"/>
            <a:ext cx="505947" cy="505947"/>
          </a:xfrm>
          <a:prstGeom prst="rect">
            <a:avLst/>
          </a:prstGeom>
        </p:spPr>
      </p:pic>
      <p:pic>
        <p:nvPicPr>
          <p:cNvPr id="8" name="Grafik 7">
            <a:extLst>
              <a:ext uri="{FF2B5EF4-FFF2-40B4-BE49-F238E27FC236}">
                <a16:creationId xmlns:a16="http://schemas.microsoft.com/office/drawing/2014/main" id="{E5C66A7B-A1EA-8375-72C2-9C959F5CCBC0}"/>
              </a:ext>
            </a:extLst>
          </p:cNvPr>
          <p:cNvPicPr>
            <a:picLocks noChangeAspect="1"/>
          </p:cNvPicPr>
          <p:nvPr/>
        </p:nvPicPr>
        <p:blipFill>
          <a:blip r:embed="rId5"/>
          <a:stretch>
            <a:fillRect/>
          </a:stretch>
        </p:blipFill>
        <p:spPr>
          <a:xfrm>
            <a:off x="4536827" y="248839"/>
            <a:ext cx="505947" cy="50594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stretch>
            <a:fillRect/>
          </a:stretch>
        </p:blipFill>
        <p:spPr>
          <a:xfrm>
            <a:off x="106806" y="1548383"/>
            <a:ext cx="5115626" cy="3312368"/>
          </a:xfrm>
          <a:prstGeom prst="rect">
            <a:avLst/>
          </a:prstGeom>
          <a:noFill/>
        </p:spPr>
      </p:pic>
      <p:sp>
        <p:nvSpPr>
          <p:cNvPr id="5" name="Textfeld 4">
            <a:extLst>
              <a:ext uri="{FF2B5EF4-FFF2-40B4-BE49-F238E27FC236}">
                <a16:creationId xmlns:a16="http://schemas.microsoft.com/office/drawing/2014/main" id="{B77AF0FB-C6A9-8160-65B2-902EDB97439F}"/>
              </a:ext>
            </a:extLst>
          </p:cNvPr>
          <p:cNvSpPr txBox="1"/>
          <p:nvPr/>
        </p:nvSpPr>
        <p:spPr>
          <a:xfrm>
            <a:off x="2870506" y="5004767"/>
            <a:ext cx="2351926" cy="2431435"/>
          </a:xfrm>
          <a:prstGeom prst="rect">
            <a:avLst/>
          </a:prstGeom>
          <a:solidFill>
            <a:schemeClr val="bg1"/>
          </a:solidFill>
          <a:ln w="12700">
            <a:solidFill>
              <a:schemeClr val="tx2"/>
            </a:solidFill>
          </a:ln>
        </p:spPr>
        <p:txBody>
          <a:bodyPr wrap="none" rtlCol="0">
            <a:spAutoFit/>
          </a:bodyPr>
          <a:lstStyle/>
          <a:p>
            <a:r>
              <a:rPr lang="de-DE" sz="800" b="1" dirty="0"/>
              <a:t>Impressum</a:t>
            </a:r>
          </a:p>
          <a:p>
            <a:pPr algn="l"/>
            <a:endParaRPr lang="de-DE" sz="800" dirty="0"/>
          </a:p>
          <a:p>
            <a:pPr algn="l"/>
            <a:r>
              <a:rPr lang="de-DE" sz="800" b="1" dirty="0"/>
              <a:t>Herausgeber: </a:t>
            </a:r>
          </a:p>
          <a:p>
            <a:pPr algn="l"/>
            <a:r>
              <a:rPr lang="de-DE" sz="800" dirty="0"/>
              <a:t>Förderverein des FC Dingolfing e.V.</a:t>
            </a:r>
          </a:p>
          <a:p>
            <a:pPr algn="l"/>
            <a:r>
              <a:rPr lang="de-DE" sz="800" dirty="0" err="1"/>
              <a:t>Stadionstrasse</a:t>
            </a:r>
            <a:r>
              <a:rPr lang="de-DE" sz="800" dirty="0"/>
              <a:t> 50, 84130 Dingolfing</a:t>
            </a:r>
          </a:p>
          <a:p>
            <a:pPr algn="l"/>
            <a:r>
              <a:rPr lang="de-DE" sz="800" b="1" dirty="0"/>
              <a:t>Herstellung:</a:t>
            </a:r>
          </a:p>
          <a:p>
            <a:pPr algn="l"/>
            <a:r>
              <a:rPr lang="de-DE" sz="800" dirty="0"/>
              <a:t>Förderverein des FC Dingolfing e.V.</a:t>
            </a:r>
          </a:p>
          <a:p>
            <a:pPr algn="l"/>
            <a:r>
              <a:rPr lang="de-DE" sz="800" b="1" dirty="0"/>
              <a:t>Redaktion:</a:t>
            </a:r>
          </a:p>
          <a:p>
            <a:pPr algn="l"/>
            <a:r>
              <a:rPr lang="de-DE" sz="800" dirty="0"/>
              <a:t>Klaus </a:t>
            </a:r>
            <a:r>
              <a:rPr lang="de-DE" sz="800" dirty="0" err="1"/>
              <a:t>Kramlofsky</a:t>
            </a:r>
            <a:r>
              <a:rPr lang="de-DE" sz="800" dirty="0"/>
              <a:t>, Schriftführer </a:t>
            </a:r>
          </a:p>
          <a:p>
            <a:pPr algn="l"/>
            <a:r>
              <a:rPr lang="de-DE" sz="800" dirty="0"/>
              <a:t>Förderverein FC Dingolfing e.V.</a:t>
            </a:r>
          </a:p>
          <a:p>
            <a:pPr algn="l"/>
            <a:r>
              <a:rPr lang="de-DE" sz="800" b="1" dirty="0"/>
              <a:t>Copyright:</a:t>
            </a:r>
          </a:p>
          <a:p>
            <a:pPr algn="l"/>
            <a:r>
              <a:rPr lang="de-DE" sz="800" dirty="0"/>
              <a:t>Soweit nicht anders vermerkt bei der Redaktion</a:t>
            </a:r>
          </a:p>
          <a:p>
            <a:pPr algn="l"/>
            <a:r>
              <a:rPr lang="de-DE" sz="800" b="1" dirty="0"/>
              <a:t>Ausgaben:</a:t>
            </a:r>
          </a:p>
          <a:p>
            <a:pPr algn="l"/>
            <a:r>
              <a:rPr lang="de-DE" sz="800" dirty="0"/>
              <a:t>Der „</a:t>
            </a:r>
            <a:r>
              <a:rPr lang="de-DE" sz="800" dirty="0" err="1"/>
              <a:t>Schwammerling</a:t>
            </a:r>
            <a:r>
              <a:rPr lang="de-DE" sz="800" dirty="0"/>
              <a:t>“ erscheint bei allen </a:t>
            </a:r>
          </a:p>
          <a:p>
            <a:pPr algn="l"/>
            <a:r>
              <a:rPr lang="de-DE" sz="800" dirty="0"/>
              <a:t>Heimspielen der 1. Mannschaft</a:t>
            </a:r>
          </a:p>
          <a:p>
            <a:pPr algn="l"/>
            <a:endParaRPr lang="de-DE" sz="800" dirty="0"/>
          </a:p>
          <a:p>
            <a:pPr algn="l"/>
            <a:r>
              <a:rPr lang="de-DE" sz="800" dirty="0"/>
              <a:t>Die Meinung der Autoren ist nicht unbedingt </a:t>
            </a:r>
          </a:p>
          <a:p>
            <a:pPr algn="l"/>
            <a:r>
              <a:rPr lang="de-DE" sz="800" dirty="0"/>
              <a:t>die der Vereinsführung.</a:t>
            </a:r>
          </a:p>
          <a:p>
            <a:pPr algn="l"/>
            <a:endParaRPr lang="de-DE" sz="800" dirty="0"/>
          </a:p>
        </p:txBody>
      </p:sp>
    </p:spTree>
    <p:extLst>
      <p:ext uri="{BB962C8B-B14F-4D97-AF65-F5344CB8AC3E}">
        <p14:creationId xmlns:p14="http://schemas.microsoft.com/office/powerpoint/2010/main" val="1382456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800523" y="294771"/>
            <a:ext cx="1584176" cy="369332"/>
          </a:xfrm>
          <a:prstGeom prst="rect">
            <a:avLst/>
          </a:prstGeom>
          <a:solidFill>
            <a:schemeClr val="bg1"/>
          </a:solidFill>
        </p:spPr>
        <p:txBody>
          <a:bodyPr wrap="square" rtlCol="0">
            <a:spAutoFit/>
          </a:bodyPr>
          <a:lstStyle/>
          <a:p>
            <a:endParaRPr lang="de-DE" dirty="0"/>
          </a:p>
        </p:txBody>
      </p:sp>
      <p:sp>
        <p:nvSpPr>
          <p:cNvPr id="6" name="Rechteck 5"/>
          <p:cNvSpPr/>
          <p:nvPr/>
        </p:nvSpPr>
        <p:spPr>
          <a:xfrm>
            <a:off x="1" y="180231"/>
            <a:ext cx="5329238"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0" y="756295"/>
            <a:ext cx="576387" cy="6624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4752851" y="908695"/>
            <a:ext cx="576387" cy="6624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066C363B-75CE-A10E-1C9E-A710698E59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346" y="2204839"/>
            <a:ext cx="4896546" cy="720080"/>
          </a:xfrm>
          <a:prstGeom prst="rect">
            <a:avLst/>
          </a:prstGeom>
        </p:spPr>
      </p:pic>
      <p:pic>
        <p:nvPicPr>
          <p:cNvPr id="9" name="Grafik 8">
            <a:extLst>
              <a:ext uri="{FF2B5EF4-FFF2-40B4-BE49-F238E27FC236}">
                <a16:creationId xmlns:a16="http://schemas.microsoft.com/office/drawing/2014/main" id="{B8132BC9-80D3-C3CA-C554-38E52FAB8C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157" y="3431828"/>
            <a:ext cx="4896546" cy="720080"/>
          </a:xfrm>
          <a:prstGeom prst="rect">
            <a:avLst/>
          </a:prstGeom>
        </p:spPr>
      </p:pic>
      <p:pic>
        <p:nvPicPr>
          <p:cNvPr id="10" name="Grafik 9">
            <a:extLst>
              <a:ext uri="{FF2B5EF4-FFF2-40B4-BE49-F238E27FC236}">
                <a16:creationId xmlns:a16="http://schemas.microsoft.com/office/drawing/2014/main" id="{38F413E1-5D11-D79E-5CCF-D1053E0B76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346" y="4799980"/>
            <a:ext cx="4896546" cy="720080"/>
          </a:xfrm>
          <a:prstGeom prst="rect">
            <a:avLst/>
          </a:prstGeom>
        </p:spPr>
      </p:pic>
      <p:pic>
        <p:nvPicPr>
          <p:cNvPr id="11" name="Grafik 10">
            <a:extLst>
              <a:ext uri="{FF2B5EF4-FFF2-40B4-BE49-F238E27FC236}">
                <a16:creationId xmlns:a16="http://schemas.microsoft.com/office/drawing/2014/main" id="{5B0D58A1-375D-D6CF-CC8A-3A7A743430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346" y="6084888"/>
            <a:ext cx="4896546" cy="720080"/>
          </a:xfrm>
          <a:prstGeom prst="rect">
            <a:avLst/>
          </a:prstGeom>
        </p:spPr>
      </p:pic>
      <p:pic>
        <p:nvPicPr>
          <p:cNvPr id="12" name="Grafik 11">
            <a:extLst>
              <a:ext uri="{FF2B5EF4-FFF2-40B4-BE49-F238E27FC236}">
                <a16:creationId xmlns:a16="http://schemas.microsoft.com/office/drawing/2014/main" id="{BCEE46B4-C53C-8762-3815-2EE033023A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346" y="952135"/>
            <a:ext cx="4896546" cy="72008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rot="16200000">
            <a:off x="1733161" y="3401137"/>
            <a:ext cx="4248473" cy="830997"/>
          </a:xfrm>
          <a:prstGeom prst="rect">
            <a:avLst/>
          </a:prstGeom>
          <a:solidFill>
            <a:schemeClr val="bg1"/>
          </a:solidFill>
        </p:spPr>
        <p:txBody>
          <a:bodyPr wrap="square" rtlCol="0">
            <a:spAutoFit/>
          </a:bodyPr>
          <a:lstStyle/>
          <a:p>
            <a:r>
              <a:rPr lang="de-DE" sz="2400" b="1" dirty="0">
                <a:solidFill>
                  <a:schemeClr val="tx2"/>
                </a:solidFill>
                <a:latin typeface="Mulish" pitchFamily="2" charset="77"/>
              </a:rPr>
              <a:t>FC Dingolfing </a:t>
            </a:r>
          </a:p>
          <a:p>
            <a:r>
              <a:rPr lang="de-DE" sz="2400" dirty="0">
                <a:solidFill>
                  <a:schemeClr val="tx2"/>
                </a:solidFill>
                <a:latin typeface="Mulish" pitchFamily="2" charset="77"/>
              </a:rPr>
              <a:t>Saison 2024/25</a:t>
            </a:r>
          </a:p>
        </p:txBody>
      </p:sp>
      <p:pic>
        <p:nvPicPr>
          <p:cNvPr id="2051" name="Picture 3" descr="C:\Users\Philipp Petschko\Desktop\hg_logo.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rot="16200000">
            <a:off x="3784098" y="-284466"/>
            <a:ext cx="1309167" cy="1780467"/>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3" descr="C:\Users\Philipp Petschko\Desktop\hg_logo.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rot="16200000">
            <a:off x="3801797" y="5921246"/>
            <a:ext cx="1309167" cy="1780467"/>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Grafik 5" descr="Ein Bild, das Person, Gras, draußen, Baum enthält.&#10;&#10;Automatisch generierte Beschreibung">
            <a:extLst>
              <a:ext uri="{FF2B5EF4-FFF2-40B4-BE49-F238E27FC236}">
                <a16:creationId xmlns:a16="http://schemas.microsoft.com/office/drawing/2014/main" id="{416DF1E9-8B84-403B-D9EE-E0CE00ADEE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275058" y="2088334"/>
            <a:ext cx="6049318" cy="338459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60363" y="7165007"/>
            <a:ext cx="288032" cy="369332"/>
          </a:xfrm>
          <a:prstGeom prst="rect">
            <a:avLst/>
          </a:prstGeom>
          <a:solidFill>
            <a:schemeClr val="bg1"/>
          </a:solidFill>
        </p:spPr>
        <p:txBody>
          <a:bodyPr wrap="square" rtlCol="0">
            <a:spAutoFit/>
          </a:bodyPr>
          <a:lstStyle/>
          <a:p>
            <a:endParaRPr lang="de-DE" dirty="0"/>
          </a:p>
        </p:txBody>
      </p:sp>
      <p:pic>
        <p:nvPicPr>
          <p:cNvPr id="3" name="Bild 2" descr="NZV 003 Flyer A6.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432" y="108223"/>
            <a:ext cx="2708738" cy="1952523"/>
          </a:xfrm>
          <a:prstGeom prst="rect">
            <a:avLst/>
          </a:prstGeom>
        </p:spPr>
      </p:pic>
      <p:pic>
        <p:nvPicPr>
          <p:cNvPr id="5" name="Bild 4" descr="NZV 003 Flyer A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13" y="2060746"/>
            <a:ext cx="2708738" cy="1952523"/>
          </a:xfrm>
          <a:prstGeom prst="rect">
            <a:avLst/>
          </a:prstGeom>
        </p:spPr>
      </p:pic>
      <p:pic>
        <p:nvPicPr>
          <p:cNvPr id="6" name="Bild 1" descr="Logo Biersack 2 neu.pdf">
            <a:extLst>
              <a:ext uri="{FF2B5EF4-FFF2-40B4-BE49-F238E27FC236}">
                <a16:creationId xmlns:a16="http://schemas.microsoft.com/office/drawing/2014/main" id="{46B8E6D2-66B8-504C-B1A7-2CAC35FDC6E4}"/>
              </a:ext>
            </a:extLst>
          </p:cNvPr>
          <p:cNvPicPr>
            <a:picLocks noChangeAspect="1"/>
          </p:cNvPicPr>
          <p:nvPr/>
        </p:nvPicPr>
        <p:blipFill rotWithShape="1">
          <a:blip r:embed="rId4">
            <a:grayscl/>
            <a:extLst>
              <a:ext uri="{28A0092B-C50C-407E-A947-70E740481C1C}">
                <a14:useLocalDpi xmlns:a14="http://schemas.microsoft.com/office/drawing/2010/main" val="0"/>
              </a:ext>
            </a:extLst>
          </a:blip>
          <a:srcRect l="1163" t="9043" r="8139" b="7144"/>
          <a:stretch/>
        </p:blipFill>
        <p:spPr>
          <a:xfrm>
            <a:off x="1167080" y="4038410"/>
            <a:ext cx="2693946" cy="3522853"/>
          </a:xfrm>
          <a:prstGeom prst="rect">
            <a:avLst/>
          </a:prstGeom>
        </p:spPr>
      </p:pic>
    </p:spTree>
    <p:extLst>
      <p:ext uri="{BB962C8B-B14F-4D97-AF65-F5344CB8AC3E}">
        <p14:creationId xmlns:p14="http://schemas.microsoft.com/office/powerpoint/2010/main" val="1429960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4752851" y="7025840"/>
            <a:ext cx="288032" cy="369332"/>
          </a:xfrm>
          <a:prstGeom prst="rect">
            <a:avLst/>
          </a:prstGeom>
          <a:solidFill>
            <a:schemeClr val="bg1"/>
          </a:solidFill>
        </p:spPr>
        <p:txBody>
          <a:bodyPr wrap="square" rtlCol="0">
            <a:spAutoFit/>
          </a:bodyPr>
          <a:lstStyle/>
          <a:p>
            <a:endParaRPr lang="de-DE" dirty="0"/>
          </a:p>
        </p:txBody>
      </p:sp>
      <p:pic>
        <p:nvPicPr>
          <p:cNvPr id="5" name="Bild 4"/>
          <p:cNvPicPr>
            <a:picLocks noChangeAspect="1"/>
          </p:cNvPicPr>
          <p:nvPr/>
        </p:nvPicPr>
        <p:blipFill>
          <a:blip r:embed="rId2"/>
          <a:stretch>
            <a:fillRect/>
          </a:stretch>
        </p:blipFill>
        <p:spPr>
          <a:xfrm>
            <a:off x="6697" y="0"/>
            <a:ext cx="5239972" cy="7561263"/>
          </a:xfrm>
          <a:prstGeom prst="rect">
            <a:avLst/>
          </a:prstGeom>
        </p:spPr>
      </p:pic>
    </p:spTree>
    <p:extLst>
      <p:ext uri="{BB962C8B-B14F-4D97-AF65-F5344CB8AC3E}">
        <p14:creationId xmlns:p14="http://schemas.microsoft.com/office/powerpoint/2010/main" val="1671964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7" name="Textfeld 22"/>
          <p:cNvSpPr txBox="1">
            <a:spLocks noChangeArrowheads="1"/>
          </p:cNvSpPr>
          <p:nvPr/>
        </p:nvSpPr>
        <p:spPr bwMode="auto">
          <a:xfrm>
            <a:off x="163513" y="993775"/>
            <a:ext cx="4930775" cy="369888"/>
          </a:xfrm>
          <a:prstGeom prst="rect">
            <a:avLst/>
          </a:prstGeom>
          <a:noFill/>
          <a:ln w="9525">
            <a:noFill/>
            <a:miter lim="800000"/>
            <a:headEnd/>
            <a:tailEnd/>
          </a:ln>
        </p:spPr>
        <p:txBody>
          <a:bodyPr>
            <a:spAutoFit/>
          </a:bodyPr>
          <a:lstStyle/>
          <a:p>
            <a:pPr algn="l"/>
            <a:endParaRPr lang="de-DE">
              <a:latin typeface="Calibri" pitchFamily="34" charset="0"/>
            </a:endParaRPr>
          </a:p>
        </p:txBody>
      </p:sp>
      <p:sp>
        <p:nvSpPr>
          <p:cNvPr id="18449" name="Rectangle 22"/>
          <p:cNvSpPr>
            <a:spLocks noChangeArrowheads="1"/>
          </p:cNvSpPr>
          <p:nvPr/>
        </p:nvSpPr>
        <p:spPr bwMode="auto">
          <a:xfrm>
            <a:off x="0" y="0"/>
            <a:ext cx="5329238" cy="0"/>
          </a:xfrm>
          <a:prstGeom prst="rect">
            <a:avLst/>
          </a:prstGeom>
          <a:noFill/>
          <a:ln w="9525" algn="ctr">
            <a:noFill/>
            <a:miter lim="800000"/>
            <a:headEnd/>
            <a:tailEnd/>
          </a:ln>
        </p:spPr>
        <p:txBody>
          <a:bodyPr wrap="none" anchor="ctr">
            <a:spAutoFit/>
          </a:bodyPr>
          <a:lstStyle/>
          <a:p>
            <a:endParaRPr lang="de-DE"/>
          </a:p>
        </p:txBody>
      </p:sp>
      <p:sp>
        <p:nvSpPr>
          <p:cNvPr id="18451" name="Rectangle 24"/>
          <p:cNvSpPr>
            <a:spLocks noChangeArrowheads="1"/>
          </p:cNvSpPr>
          <p:nvPr/>
        </p:nvSpPr>
        <p:spPr bwMode="auto">
          <a:xfrm>
            <a:off x="0" y="0"/>
            <a:ext cx="5329238" cy="0"/>
          </a:xfrm>
          <a:prstGeom prst="rect">
            <a:avLst/>
          </a:prstGeom>
          <a:noFill/>
          <a:ln w="9525" algn="ctr">
            <a:noFill/>
            <a:miter lim="800000"/>
            <a:headEnd/>
            <a:tailEnd/>
          </a:ln>
        </p:spPr>
        <p:txBody>
          <a:bodyPr wrap="none" anchor="ctr">
            <a:spAutoFit/>
          </a:bodyPr>
          <a:lstStyle/>
          <a:p>
            <a:endParaRPr lang="de-DE"/>
          </a:p>
        </p:txBody>
      </p:sp>
      <p:sp>
        <p:nvSpPr>
          <p:cNvPr id="18453" name="Rectangle 26"/>
          <p:cNvSpPr>
            <a:spLocks noChangeArrowheads="1"/>
          </p:cNvSpPr>
          <p:nvPr/>
        </p:nvSpPr>
        <p:spPr bwMode="auto">
          <a:xfrm>
            <a:off x="0" y="0"/>
            <a:ext cx="5329238" cy="0"/>
          </a:xfrm>
          <a:prstGeom prst="rect">
            <a:avLst/>
          </a:prstGeom>
          <a:noFill/>
          <a:ln w="9525" algn="ctr">
            <a:noFill/>
            <a:miter lim="800000"/>
            <a:headEnd/>
            <a:tailEnd/>
          </a:ln>
        </p:spPr>
        <p:txBody>
          <a:bodyPr wrap="none" anchor="ctr">
            <a:spAutoFit/>
          </a:bodyPr>
          <a:lstStyle/>
          <a:p>
            <a:endParaRPr lang="de-DE"/>
          </a:p>
        </p:txBody>
      </p:sp>
      <p:pic>
        <p:nvPicPr>
          <p:cNvPr id="7" name="Picture 2" descr="C:\Users\Philipp Petschko\Downloads\Schwammerling_VORDRUCK_Seite_09.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4695" r="5002" b="2277"/>
          <a:stretch/>
        </p:blipFill>
        <p:spPr bwMode="auto">
          <a:xfrm rot="16200000">
            <a:off x="-640565" y="1631304"/>
            <a:ext cx="6826506" cy="46806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30509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elle 9"/>
          <p:cNvGraphicFramePr>
            <a:graphicFrameLocks noGrp="1"/>
          </p:cNvGraphicFramePr>
          <p:nvPr>
            <p:extLst>
              <p:ext uri="{D42A27DB-BD31-4B8C-83A1-F6EECF244321}">
                <p14:modId xmlns:p14="http://schemas.microsoft.com/office/powerpoint/2010/main" val="1251417100"/>
              </p:ext>
            </p:extLst>
          </p:nvPr>
        </p:nvGraphicFramePr>
        <p:xfrm>
          <a:off x="163513" y="207963"/>
          <a:ext cx="5001436" cy="640080"/>
        </p:xfrm>
        <a:graphic>
          <a:graphicData uri="http://schemas.openxmlformats.org/drawingml/2006/table">
            <a:tbl>
              <a:tblPr firstRow="1" bandRow="1">
                <a:tableStyleId>{5C22544A-7EE6-4342-B048-85BDC9FD1C3A}</a:tableStyleId>
              </a:tblPr>
              <a:tblGrid>
                <a:gridCol w="5001436">
                  <a:extLst>
                    <a:ext uri="{9D8B030D-6E8A-4147-A177-3AD203B41FA5}">
                      <a16:colId xmlns:a16="http://schemas.microsoft.com/office/drawing/2014/main" val="20000"/>
                    </a:ext>
                  </a:extLst>
                </a:gridCol>
              </a:tblGrid>
              <a:tr h="571504">
                <a:tc>
                  <a:txBody>
                    <a:bodyPr/>
                    <a:lstStyle/>
                    <a:p>
                      <a:pPr algn="ctr"/>
                      <a:r>
                        <a:rPr lang="de-DE" sz="1800" dirty="0">
                          <a:latin typeface="Mulish" pitchFamily="2" charset="77"/>
                          <a:cs typeface="Arial" pitchFamily="34" charset="0"/>
                        </a:rPr>
                        <a:t>LANDESLIGA MITTE 2024/25</a:t>
                      </a:r>
                    </a:p>
                    <a:p>
                      <a:pPr algn="ctr"/>
                      <a:r>
                        <a:rPr lang="de-DE" sz="1800" baseline="0" dirty="0">
                          <a:latin typeface="Mulish" pitchFamily="2" charset="77"/>
                          <a:cs typeface="Arial" pitchFamily="34" charset="0"/>
                        </a:rPr>
                        <a:t>30. Spieltag</a:t>
                      </a:r>
                      <a:endParaRPr lang="de-DE" sz="1600" dirty="0">
                        <a:latin typeface="Mulish" pitchFamily="2" charset="77"/>
                        <a:cs typeface="Arial"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bl>
          </a:graphicData>
        </a:graphic>
      </p:graphicFrame>
      <p:sp>
        <p:nvSpPr>
          <p:cNvPr id="9" name="Textfeld 8"/>
          <p:cNvSpPr txBox="1"/>
          <p:nvPr/>
        </p:nvSpPr>
        <p:spPr>
          <a:xfrm>
            <a:off x="4094012" y="823913"/>
            <a:ext cx="739305" cy="200055"/>
          </a:xfrm>
          <a:prstGeom prst="rect">
            <a:avLst/>
          </a:prstGeom>
          <a:noFill/>
        </p:spPr>
        <p:txBody>
          <a:bodyPr wrap="none" rtlCol="0">
            <a:spAutoFit/>
          </a:bodyPr>
          <a:lstStyle/>
          <a:p>
            <a:r>
              <a:rPr lang="de-DE" sz="700" dirty="0"/>
              <a:t>Quelle: </a:t>
            </a:r>
            <a:r>
              <a:rPr lang="de-DE" sz="700" dirty="0" err="1"/>
              <a:t>bfv.de</a:t>
            </a:r>
            <a:endParaRPr lang="de-DE" sz="700" dirty="0"/>
          </a:p>
        </p:txBody>
      </p:sp>
      <p:pic>
        <p:nvPicPr>
          <p:cNvPr id="11" name="Grafik 10" descr="Ein Bild, das Logo, Symbol, Markenzeichen, Schrift enthält.&#10;&#10;Automatisch generierte Beschreibung">
            <a:extLst>
              <a:ext uri="{FF2B5EF4-FFF2-40B4-BE49-F238E27FC236}">
                <a16:creationId xmlns:a16="http://schemas.microsoft.com/office/drawing/2014/main" id="{CC8745AC-4833-6FF8-F4E5-577AA33CB8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7526" y="252212"/>
            <a:ext cx="551582" cy="551582"/>
          </a:xfrm>
          <a:prstGeom prst="rect">
            <a:avLst/>
          </a:prstGeom>
        </p:spPr>
      </p:pic>
      <p:pic>
        <p:nvPicPr>
          <p:cNvPr id="12" name="Grafik 11" descr="Ein Bild, das Logo, Symbol, Markenzeichen, Schrift enthält.&#10;&#10;Automatisch generierte Beschreibung">
            <a:extLst>
              <a:ext uri="{FF2B5EF4-FFF2-40B4-BE49-F238E27FC236}">
                <a16:creationId xmlns:a16="http://schemas.microsoft.com/office/drawing/2014/main" id="{AF601327-332E-3F5B-9DFB-6BF8EF4C56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130" y="252212"/>
            <a:ext cx="551582" cy="551582"/>
          </a:xfrm>
          <a:prstGeom prst="rect">
            <a:avLst/>
          </a:prstGeom>
        </p:spPr>
      </p:pic>
      <p:pic>
        <p:nvPicPr>
          <p:cNvPr id="3" name="Grafik 2">
            <a:extLst>
              <a:ext uri="{FF2B5EF4-FFF2-40B4-BE49-F238E27FC236}">
                <a16:creationId xmlns:a16="http://schemas.microsoft.com/office/drawing/2014/main" id="{26F679D7-BC7B-BD97-3560-38635BBE98E5}"/>
              </a:ext>
            </a:extLst>
          </p:cNvPr>
          <p:cNvPicPr>
            <a:picLocks noChangeAspect="1"/>
          </p:cNvPicPr>
          <p:nvPr/>
        </p:nvPicPr>
        <p:blipFill>
          <a:blip r:embed="rId3"/>
          <a:stretch>
            <a:fillRect/>
          </a:stretch>
        </p:blipFill>
        <p:spPr>
          <a:xfrm>
            <a:off x="-388" y="5636956"/>
            <a:ext cx="5329238" cy="1857375"/>
          </a:xfrm>
          <a:prstGeom prst="rect">
            <a:avLst/>
          </a:prstGeom>
        </p:spPr>
      </p:pic>
      <p:pic>
        <p:nvPicPr>
          <p:cNvPr id="5" name="Grafik 4">
            <a:extLst>
              <a:ext uri="{FF2B5EF4-FFF2-40B4-BE49-F238E27FC236}">
                <a16:creationId xmlns:a16="http://schemas.microsoft.com/office/drawing/2014/main" id="{139EFF87-6C18-A443-8321-A0F7BB61FB63}"/>
              </a:ext>
            </a:extLst>
          </p:cNvPr>
          <p:cNvPicPr>
            <a:picLocks noChangeAspect="1"/>
          </p:cNvPicPr>
          <p:nvPr/>
        </p:nvPicPr>
        <p:blipFill>
          <a:blip r:embed="rId4"/>
          <a:stretch>
            <a:fillRect/>
          </a:stretch>
        </p:blipFill>
        <p:spPr>
          <a:xfrm>
            <a:off x="0" y="953348"/>
            <a:ext cx="5329238" cy="4631694"/>
          </a:xfrm>
          <a:prstGeom prst="rect">
            <a:avLst/>
          </a:prstGeom>
        </p:spPr>
      </p:pic>
    </p:spTree>
    <p:extLst>
      <p:ext uri="{BB962C8B-B14F-4D97-AF65-F5344CB8AC3E}">
        <p14:creationId xmlns:p14="http://schemas.microsoft.com/office/powerpoint/2010/main" val="801994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60363" y="7165007"/>
            <a:ext cx="288032" cy="369332"/>
          </a:xfrm>
          <a:prstGeom prst="rect">
            <a:avLst/>
          </a:prstGeom>
          <a:solidFill>
            <a:schemeClr val="bg1"/>
          </a:solidFill>
        </p:spPr>
        <p:txBody>
          <a:bodyPr wrap="square" rtlCol="0">
            <a:spAutoFit/>
          </a:bodyPr>
          <a:lstStyle/>
          <a:p>
            <a:endParaRPr lang="de-DE" dirty="0"/>
          </a:p>
        </p:txBody>
      </p:sp>
      <p:pic>
        <p:nvPicPr>
          <p:cNvPr id="4" name="Bild 3"/>
          <p:cNvPicPr>
            <a:picLocks noChangeAspect="1"/>
          </p:cNvPicPr>
          <p:nvPr/>
        </p:nvPicPr>
        <p:blipFill>
          <a:blip r:embed="rId2"/>
          <a:stretch>
            <a:fillRect/>
          </a:stretch>
        </p:blipFill>
        <p:spPr>
          <a:xfrm>
            <a:off x="1080443" y="252239"/>
            <a:ext cx="3312368" cy="1946554"/>
          </a:xfrm>
          <a:prstGeom prst="rect">
            <a:avLst/>
          </a:prstGeom>
        </p:spPr>
      </p:pic>
      <p:pic>
        <p:nvPicPr>
          <p:cNvPr id="7" name="Grafik 6">
            <a:extLst>
              <a:ext uri="{FF2B5EF4-FFF2-40B4-BE49-F238E27FC236}">
                <a16:creationId xmlns:a16="http://schemas.microsoft.com/office/drawing/2014/main" id="{98DDADE3-1D67-EE43-A674-8DD366F6F0D6}"/>
              </a:ext>
            </a:extLst>
          </p:cNvPr>
          <p:cNvPicPr>
            <a:picLocks noChangeAspect="1"/>
          </p:cNvPicPr>
          <p:nvPr/>
        </p:nvPicPr>
        <p:blipFill>
          <a:blip r:embed="rId3"/>
          <a:stretch>
            <a:fillRect/>
          </a:stretch>
        </p:blipFill>
        <p:spPr>
          <a:xfrm>
            <a:off x="360363" y="4589065"/>
            <a:ext cx="4370525" cy="2916241"/>
          </a:xfrm>
          <a:prstGeom prst="rect">
            <a:avLst/>
          </a:prstGeom>
        </p:spPr>
      </p:pic>
      <p:pic>
        <p:nvPicPr>
          <p:cNvPr id="5" name="Grafik 4">
            <a:extLst>
              <a:ext uri="{FF2B5EF4-FFF2-40B4-BE49-F238E27FC236}">
                <a16:creationId xmlns:a16="http://schemas.microsoft.com/office/drawing/2014/main" id="{9C255517-7446-CE08-5231-6C0CFAA07D67}"/>
              </a:ext>
            </a:extLst>
          </p:cNvPr>
          <p:cNvPicPr>
            <a:picLocks noChangeAspect="1"/>
          </p:cNvPicPr>
          <p:nvPr/>
        </p:nvPicPr>
        <p:blipFill>
          <a:blip r:embed="rId4"/>
          <a:stretch>
            <a:fillRect/>
          </a:stretch>
        </p:blipFill>
        <p:spPr>
          <a:xfrm>
            <a:off x="23193" y="2727639"/>
            <a:ext cx="5184899" cy="1179196"/>
          </a:xfrm>
          <a:prstGeom prst="rect">
            <a:avLst/>
          </a:prstGeom>
        </p:spPr>
      </p:pic>
    </p:spTree>
    <p:extLst>
      <p:ext uri="{BB962C8B-B14F-4D97-AF65-F5344CB8AC3E}">
        <p14:creationId xmlns:p14="http://schemas.microsoft.com/office/powerpoint/2010/main" val="3470037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4752851" y="7019494"/>
            <a:ext cx="288032" cy="369332"/>
          </a:xfrm>
          <a:prstGeom prst="rect">
            <a:avLst/>
          </a:prstGeom>
          <a:solidFill>
            <a:schemeClr val="bg1"/>
          </a:solidFill>
        </p:spPr>
        <p:txBody>
          <a:bodyPr wrap="square" rtlCol="0">
            <a:spAutoFit/>
          </a:bodyPr>
          <a:lstStyle/>
          <a:p>
            <a:endParaRPr lang="de-DE" dirty="0"/>
          </a:p>
        </p:txBody>
      </p:sp>
      <p:pic>
        <p:nvPicPr>
          <p:cNvPr id="5" name="Bild 4"/>
          <p:cNvPicPr>
            <a:picLocks noChangeAspect="1"/>
          </p:cNvPicPr>
          <p:nvPr/>
        </p:nvPicPr>
        <p:blipFill>
          <a:blip r:embed="rId2"/>
          <a:stretch>
            <a:fillRect/>
          </a:stretch>
        </p:blipFill>
        <p:spPr>
          <a:xfrm>
            <a:off x="216347" y="324247"/>
            <a:ext cx="4923072" cy="6948984"/>
          </a:xfrm>
          <a:prstGeom prst="rect">
            <a:avLst/>
          </a:prstGeom>
        </p:spPr>
      </p:pic>
    </p:spTree>
    <p:extLst>
      <p:ext uri="{BB962C8B-B14F-4D97-AF65-F5344CB8AC3E}">
        <p14:creationId xmlns:p14="http://schemas.microsoft.com/office/powerpoint/2010/main" val="3933104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60363" y="7165007"/>
            <a:ext cx="288032" cy="369332"/>
          </a:xfrm>
          <a:prstGeom prst="rect">
            <a:avLst/>
          </a:prstGeom>
          <a:solidFill>
            <a:schemeClr val="bg1"/>
          </a:solidFill>
        </p:spPr>
        <p:txBody>
          <a:bodyPr wrap="square" rtlCol="0">
            <a:spAutoFit/>
          </a:bodyPr>
          <a:lstStyle/>
          <a:p>
            <a:endParaRPr lang="de-DE" dirty="0"/>
          </a:p>
        </p:txBody>
      </p:sp>
      <p:pic>
        <p:nvPicPr>
          <p:cNvPr id="5" name="Grafik 4">
            <a:extLst>
              <a:ext uri="{FF2B5EF4-FFF2-40B4-BE49-F238E27FC236}">
                <a16:creationId xmlns:a16="http://schemas.microsoft.com/office/drawing/2014/main" id="{CCB3D15C-5F96-71A4-4D45-35FB1DC05E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945"/>
            <a:ext cx="5329238" cy="7463372"/>
          </a:xfrm>
          <a:prstGeom prst="rect">
            <a:avLst/>
          </a:prstGeom>
        </p:spPr>
      </p:pic>
    </p:spTree>
    <p:extLst>
      <p:ext uri="{BB962C8B-B14F-4D97-AF65-F5344CB8AC3E}">
        <p14:creationId xmlns:p14="http://schemas.microsoft.com/office/powerpoint/2010/main" val="3022066071"/>
      </p:ext>
    </p:extLst>
  </p:cSld>
  <p:clrMapOvr>
    <a:masterClrMapping/>
  </p:clrMapOvr>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1342</Words>
  <Application>Microsoft Office PowerPoint</Application>
  <PresentationFormat>Benutzerdefiniert</PresentationFormat>
  <Paragraphs>89</Paragraphs>
  <Slides>24</Slides>
  <Notes>7</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24</vt:i4>
      </vt:variant>
    </vt:vector>
  </HeadingPairs>
  <TitlesOfParts>
    <vt:vector size="30" baseType="lpstr">
      <vt:lpstr>Arial</vt:lpstr>
      <vt:lpstr>Calibri</vt:lpstr>
      <vt:lpstr>Helvetica</vt:lpstr>
      <vt:lpstr>Helvetica Neue</vt:lpstr>
      <vt:lpstr>Mulish</vt:lpstr>
      <vt:lpstr>Larissa-Design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klaus kramlofsky</dc:creator>
  <cp:lastModifiedBy>Michelle Kramer</cp:lastModifiedBy>
  <cp:revision>283</cp:revision>
  <dcterms:created xsi:type="dcterms:W3CDTF">2020-09-28T19:53:32Z</dcterms:created>
  <dcterms:modified xsi:type="dcterms:W3CDTF">2025-04-16T08:47:14Z</dcterms:modified>
</cp:coreProperties>
</file>